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7" r:id="rId5"/>
    <p:sldId id="269" r:id="rId6"/>
    <p:sldId id="259" r:id="rId7"/>
    <p:sldId id="272" r:id="rId8"/>
    <p:sldId id="261" r:id="rId9"/>
    <p:sldId id="262" r:id="rId10"/>
    <p:sldId id="271" r:id="rId11"/>
    <p:sldId id="263" r:id="rId12"/>
    <p:sldId id="260" r:id="rId13"/>
    <p:sldId id="265" r:id="rId14"/>
    <p:sldId id="273" r:id="rId15"/>
    <p:sldId id="270"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E6BC6F1-6415-4B83-AD9A-1237EDC0DBAA}" type="datetimeFigureOut">
              <a:rPr lang="fr-FR" smtClean="0"/>
              <a:t>07/10/2014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39F9D7-1A7D-4E6D-B4C9-EBE09DDE2080}" type="slidenum">
              <a:rPr lang="fr-FR" smtClean="0"/>
              <a:t>‹N°›</a:t>
            </a:fld>
            <a:endParaRPr lang="fr-FR"/>
          </a:p>
        </p:txBody>
      </p:sp>
    </p:spTree>
    <p:extLst>
      <p:ext uri="{BB962C8B-B14F-4D97-AF65-F5344CB8AC3E}">
        <p14:creationId xmlns:p14="http://schemas.microsoft.com/office/powerpoint/2010/main" val="291927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6BC6F1-6415-4B83-AD9A-1237EDC0DBAA}" type="datetimeFigureOut">
              <a:rPr lang="fr-FR" smtClean="0"/>
              <a:t>07/10/2014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39F9D7-1A7D-4E6D-B4C9-EBE09DDE2080}" type="slidenum">
              <a:rPr lang="fr-FR" smtClean="0"/>
              <a:t>‹N°›</a:t>
            </a:fld>
            <a:endParaRPr lang="fr-FR"/>
          </a:p>
        </p:txBody>
      </p:sp>
    </p:spTree>
    <p:extLst>
      <p:ext uri="{BB962C8B-B14F-4D97-AF65-F5344CB8AC3E}">
        <p14:creationId xmlns:p14="http://schemas.microsoft.com/office/powerpoint/2010/main" val="8408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6BC6F1-6415-4B83-AD9A-1237EDC0DBAA}" type="datetimeFigureOut">
              <a:rPr lang="fr-FR" smtClean="0"/>
              <a:t>07/10/2014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39F9D7-1A7D-4E6D-B4C9-EBE09DDE2080}" type="slidenum">
              <a:rPr lang="fr-FR" smtClean="0"/>
              <a:t>‹N°›</a:t>
            </a:fld>
            <a:endParaRPr lang="fr-FR"/>
          </a:p>
        </p:txBody>
      </p:sp>
    </p:spTree>
    <p:extLst>
      <p:ext uri="{BB962C8B-B14F-4D97-AF65-F5344CB8AC3E}">
        <p14:creationId xmlns:p14="http://schemas.microsoft.com/office/powerpoint/2010/main" val="232338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6BC6F1-6415-4B83-AD9A-1237EDC0DBAA}" type="datetimeFigureOut">
              <a:rPr lang="fr-FR" smtClean="0"/>
              <a:t>07/10/2014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39F9D7-1A7D-4E6D-B4C9-EBE09DDE2080}" type="slidenum">
              <a:rPr lang="fr-FR" smtClean="0"/>
              <a:t>‹N°›</a:t>
            </a:fld>
            <a:endParaRPr lang="fr-FR"/>
          </a:p>
        </p:txBody>
      </p:sp>
    </p:spTree>
    <p:extLst>
      <p:ext uri="{BB962C8B-B14F-4D97-AF65-F5344CB8AC3E}">
        <p14:creationId xmlns:p14="http://schemas.microsoft.com/office/powerpoint/2010/main" val="128943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E6BC6F1-6415-4B83-AD9A-1237EDC0DBAA}" type="datetimeFigureOut">
              <a:rPr lang="fr-FR" smtClean="0"/>
              <a:t>07/10/2014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39F9D7-1A7D-4E6D-B4C9-EBE09DDE2080}" type="slidenum">
              <a:rPr lang="fr-FR" smtClean="0"/>
              <a:t>‹N°›</a:t>
            </a:fld>
            <a:endParaRPr lang="fr-FR"/>
          </a:p>
        </p:txBody>
      </p:sp>
    </p:spTree>
    <p:extLst>
      <p:ext uri="{BB962C8B-B14F-4D97-AF65-F5344CB8AC3E}">
        <p14:creationId xmlns:p14="http://schemas.microsoft.com/office/powerpoint/2010/main" val="127970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E6BC6F1-6415-4B83-AD9A-1237EDC0DBAA}" type="datetimeFigureOut">
              <a:rPr lang="fr-FR" smtClean="0"/>
              <a:t>07/10/2014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39F9D7-1A7D-4E6D-B4C9-EBE09DDE2080}" type="slidenum">
              <a:rPr lang="fr-FR" smtClean="0"/>
              <a:t>‹N°›</a:t>
            </a:fld>
            <a:endParaRPr lang="fr-FR"/>
          </a:p>
        </p:txBody>
      </p:sp>
    </p:spTree>
    <p:extLst>
      <p:ext uri="{BB962C8B-B14F-4D97-AF65-F5344CB8AC3E}">
        <p14:creationId xmlns:p14="http://schemas.microsoft.com/office/powerpoint/2010/main" val="159324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E6BC6F1-6415-4B83-AD9A-1237EDC0DBAA}" type="datetimeFigureOut">
              <a:rPr lang="fr-FR" smtClean="0"/>
              <a:t>07/10/2014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439F9D7-1A7D-4E6D-B4C9-EBE09DDE2080}" type="slidenum">
              <a:rPr lang="fr-FR" smtClean="0"/>
              <a:t>‹N°›</a:t>
            </a:fld>
            <a:endParaRPr lang="fr-FR"/>
          </a:p>
        </p:txBody>
      </p:sp>
    </p:spTree>
    <p:extLst>
      <p:ext uri="{BB962C8B-B14F-4D97-AF65-F5344CB8AC3E}">
        <p14:creationId xmlns:p14="http://schemas.microsoft.com/office/powerpoint/2010/main" val="151079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E6BC6F1-6415-4B83-AD9A-1237EDC0DBAA}" type="datetimeFigureOut">
              <a:rPr lang="fr-FR" smtClean="0"/>
              <a:t>07/10/2014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439F9D7-1A7D-4E6D-B4C9-EBE09DDE2080}" type="slidenum">
              <a:rPr lang="fr-FR" smtClean="0"/>
              <a:t>‹N°›</a:t>
            </a:fld>
            <a:endParaRPr lang="fr-FR"/>
          </a:p>
        </p:txBody>
      </p:sp>
    </p:spTree>
    <p:extLst>
      <p:ext uri="{BB962C8B-B14F-4D97-AF65-F5344CB8AC3E}">
        <p14:creationId xmlns:p14="http://schemas.microsoft.com/office/powerpoint/2010/main" val="134571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6BC6F1-6415-4B83-AD9A-1237EDC0DBAA}" type="datetimeFigureOut">
              <a:rPr lang="fr-FR" smtClean="0"/>
              <a:t>07/10/2014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439F9D7-1A7D-4E6D-B4C9-EBE09DDE2080}" type="slidenum">
              <a:rPr lang="fr-FR" smtClean="0"/>
              <a:t>‹N°›</a:t>
            </a:fld>
            <a:endParaRPr lang="fr-FR"/>
          </a:p>
        </p:txBody>
      </p:sp>
    </p:spTree>
    <p:extLst>
      <p:ext uri="{BB962C8B-B14F-4D97-AF65-F5344CB8AC3E}">
        <p14:creationId xmlns:p14="http://schemas.microsoft.com/office/powerpoint/2010/main" val="253867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E6BC6F1-6415-4B83-AD9A-1237EDC0DBAA}" type="datetimeFigureOut">
              <a:rPr lang="fr-FR" smtClean="0"/>
              <a:t>07/10/2014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39F9D7-1A7D-4E6D-B4C9-EBE09DDE2080}" type="slidenum">
              <a:rPr lang="fr-FR" smtClean="0"/>
              <a:t>‹N°›</a:t>
            </a:fld>
            <a:endParaRPr lang="fr-FR"/>
          </a:p>
        </p:txBody>
      </p:sp>
    </p:spTree>
    <p:extLst>
      <p:ext uri="{BB962C8B-B14F-4D97-AF65-F5344CB8AC3E}">
        <p14:creationId xmlns:p14="http://schemas.microsoft.com/office/powerpoint/2010/main" val="350219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E6BC6F1-6415-4B83-AD9A-1237EDC0DBAA}" type="datetimeFigureOut">
              <a:rPr lang="fr-FR" smtClean="0"/>
              <a:t>07/10/2014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39F9D7-1A7D-4E6D-B4C9-EBE09DDE2080}" type="slidenum">
              <a:rPr lang="fr-FR" smtClean="0"/>
              <a:t>‹N°›</a:t>
            </a:fld>
            <a:endParaRPr lang="fr-FR"/>
          </a:p>
        </p:txBody>
      </p:sp>
    </p:spTree>
    <p:extLst>
      <p:ext uri="{BB962C8B-B14F-4D97-AF65-F5344CB8AC3E}">
        <p14:creationId xmlns:p14="http://schemas.microsoft.com/office/powerpoint/2010/main" val="198147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BC6F1-6415-4B83-AD9A-1237EDC0DBAA}" type="datetimeFigureOut">
              <a:rPr lang="fr-FR" smtClean="0"/>
              <a:t>07/10/2014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9F9D7-1A7D-4E6D-B4C9-EBE09DDE2080}" type="slidenum">
              <a:rPr lang="fr-FR" smtClean="0"/>
              <a:t>‹N°›</a:t>
            </a:fld>
            <a:endParaRPr lang="fr-FR"/>
          </a:p>
        </p:txBody>
      </p:sp>
    </p:spTree>
    <p:extLst>
      <p:ext uri="{BB962C8B-B14F-4D97-AF65-F5344CB8AC3E}">
        <p14:creationId xmlns:p14="http://schemas.microsoft.com/office/powerpoint/2010/main" val="8775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412776"/>
            <a:ext cx="7772400" cy="1470025"/>
          </a:xfrm>
        </p:spPr>
        <p:txBody>
          <a:bodyPr>
            <a:normAutofit fontScale="90000"/>
          </a:bodyPr>
          <a:lstStyle/>
          <a:p>
            <a:r>
              <a:rPr lang="fr-FR" b="1" dirty="0" smtClean="0">
                <a:latin typeface="Comic Sans MS" panose="030F0702030302020204" pitchFamily="66" charset="0"/>
              </a:rPr>
              <a:t>DIAPORAMA SUR L’ŒUVRE DE DAVID OLERE</a:t>
            </a:r>
            <a:endParaRPr lang="fr-FR" b="1" dirty="0">
              <a:latin typeface="Comic Sans MS" panose="030F0702030302020204" pitchFamily="66" charset="0"/>
            </a:endParaRPr>
          </a:p>
        </p:txBody>
      </p:sp>
      <p:sp>
        <p:nvSpPr>
          <p:cNvPr id="3" name="Sous-titre 2"/>
          <p:cNvSpPr>
            <a:spLocks noGrp="1"/>
          </p:cNvSpPr>
          <p:nvPr>
            <p:ph type="subTitle" idx="1"/>
          </p:nvPr>
        </p:nvSpPr>
        <p:spPr>
          <a:xfrm>
            <a:off x="1259632" y="3212976"/>
            <a:ext cx="6400800" cy="175260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fr-FR" dirty="0" smtClean="0">
                <a:solidFill>
                  <a:schemeClr val="tx1"/>
                </a:solidFill>
                <a:latin typeface="Comic Sans MS" panose="030F0702030302020204" pitchFamily="66" charset="0"/>
              </a:rPr>
              <a:t>Dans le </a:t>
            </a:r>
            <a:r>
              <a:rPr lang="fr-FR" dirty="0">
                <a:solidFill>
                  <a:schemeClr val="tx1"/>
                </a:solidFill>
                <a:latin typeface="Comic Sans MS" panose="030F0702030302020204" pitchFamily="66" charset="0"/>
              </a:rPr>
              <a:t>transport de mille personnes </a:t>
            </a:r>
            <a:r>
              <a:rPr lang="fr-FR" dirty="0" smtClean="0">
                <a:solidFill>
                  <a:schemeClr val="tx1"/>
                </a:solidFill>
                <a:latin typeface="Comic Sans MS" panose="030F0702030302020204" pitchFamily="66" charset="0"/>
              </a:rPr>
              <a:t>où se trouvait </a:t>
            </a:r>
            <a:r>
              <a:rPr lang="fr-FR" dirty="0">
                <a:solidFill>
                  <a:schemeClr val="tx1"/>
                </a:solidFill>
                <a:latin typeface="Comic Sans MS" panose="030F0702030302020204" pitchFamily="66" charset="0"/>
              </a:rPr>
              <a:t>David </a:t>
            </a:r>
            <a:r>
              <a:rPr lang="fr-FR" dirty="0" smtClean="0">
                <a:solidFill>
                  <a:schemeClr val="tx1"/>
                </a:solidFill>
                <a:latin typeface="Comic Sans MS" panose="030F0702030302020204" pitchFamily="66" charset="0"/>
              </a:rPr>
              <a:t>Olère, 881 </a:t>
            </a:r>
            <a:r>
              <a:rPr lang="fr-FR" dirty="0">
                <a:solidFill>
                  <a:schemeClr val="tx1"/>
                </a:solidFill>
                <a:latin typeface="Comic Sans MS" panose="030F0702030302020204" pitchFamily="66" charset="0"/>
              </a:rPr>
              <a:t>ont été directement </a:t>
            </a:r>
            <a:r>
              <a:rPr lang="fr-FR" dirty="0" smtClean="0">
                <a:solidFill>
                  <a:schemeClr val="tx1"/>
                </a:solidFill>
                <a:latin typeface="Comic Sans MS" panose="030F0702030302020204" pitchFamily="66" charset="0"/>
              </a:rPr>
              <a:t>gazés. </a:t>
            </a:r>
            <a:r>
              <a:rPr lang="fr-FR" dirty="0">
                <a:solidFill>
                  <a:schemeClr val="tx1"/>
                </a:solidFill>
                <a:latin typeface="Comic Sans MS" panose="030F0702030302020204" pitchFamily="66" charset="0"/>
              </a:rPr>
              <a:t>En ce qui le concerne, à l’issue de la </a:t>
            </a:r>
            <a:r>
              <a:rPr lang="fr-FR" dirty="0" smtClean="0">
                <a:solidFill>
                  <a:schemeClr val="tx1"/>
                </a:solidFill>
                <a:latin typeface="Comic Sans MS" panose="030F0702030302020204" pitchFamily="66" charset="0"/>
              </a:rPr>
              <a:t>sélection, </a:t>
            </a:r>
            <a:r>
              <a:rPr lang="fr-FR" dirty="0">
                <a:solidFill>
                  <a:schemeClr val="tx1"/>
                </a:solidFill>
                <a:latin typeface="Comic Sans MS" panose="030F0702030302020204" pitchFamily="66" charset="0"/>
              </a:rPr>
              <a:t>il va entrer dans le camp et devenir le n° 106.144.</a:t>
            </a:r>
          </a:p>
        </p:txBody>
      </p:sp>
      <p:sp>
        <p:nvSpPr>
          <p:cNvPr id="4" name="ZoneTexte 3"/>
          <p:cNvSpPr txBox="1"/>
          <p:nvPr/>
        </p:nvSpPr>
        <p:spPr>
          <a:xfrm>
            <a:off x="467544" y="5661248"/>
            <a:ext cx="5688632"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dirty="0" smtClean="0">
                <a:latin typeface="Comic Sans MS" panose="030F0702030302020204" pitchFamily="66" charset="0"/>
              </a:rPr>
              <a:t>Les œuvres sont en grande partie tirées de http://www.sonderkommando.info/index.php/sonderkommandos/les-temoignages/lart/david-olere</a:t>
            </a:r>
            <a:endParaRPr lang="fr-FR" dirty="0">
              <a:latin typeface="Comic Sans MS" panose="030F0702030302020204" pitchFamily="66" charset="0"/>
            </a:endParaRPr>
          </a:p>
        </p:txBody>
      </p:sp>
    </p:spTree>
    <p:extLst>
      <p:ext uri="{BB962C8B-B14F-4D97-AF65-F5344CB8AC3E}">
        <p14:creationId xmlns:p14="http://schemas.microsoft.com/office/powerpoint/2010/main" val="568088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723" y="620688"/>
            <a:ext cx="8229600" cy="1143000"/>
          </a:xfrm>
        </p:spPr>
        <p:style>
          <a:lnRef idx="1">
            <a:schemeClr val="dk1"/>
          </a:lnRef>
          <a:fillRef idx="2">
            <a:schemeClr val="dk1"/>
          </a:fillRef>
          <a:effectRef idx="1">
            <a:schemeClr val="dk1"/>
          </a:effectRef>
          <a:fontRef idx="minor">
            <a:schemeClr val="dk1"/>
          </a:fontRef>
        </p:style>
        <p:txBody>
          <a:bodyPr>
            <a:normAutofit fontScale="90000"/>
          </a:bodyPr>
          <a:lstStyle/>
          <a:p>
            <a:r>
              <a:rPr lang="fr-FR" sz="2000" dirty="0" smtClean="0">
                <a:latin typeface="Comic Sans MS" panose="030F0702030302020204" pitchFamily="66" charset="0"/>
              </a:rPr>
              <a:t>L’originalité et l’importance de l’œuvre de David Olère vient de la qualité  </a:t>
            </a:r>
            <a:r>
              <a:rPr lang="fr-FR" sz="2000" dirty="0">
                <a:latin typeface="Comic Sans MS" panose="030F0702030302020204" pitchFamily="66" charset="0"/>
              </a:rPr>
              <a:t>exceptionnelle de sa mémoire visuelle et </a:t>
            </a:r>
            <a:r>
              <a:rPr lang="fr-FR" sz="2000" dirty="0" smtClean="0">
                <a:latin typeface="Comic Sans MS" panose="030F0702030302020204" pitchFamily="66" charset="0"/>
              </a:rPr>
              <a:t> prouve à </a:t>
            </a:r>
            <a:r>
              <a:rPr lang="fr-FR" sz="2000" dirty="0">
                <a:latin typeface="Comic Sans MS" panose="030F0702030302020204" pitchFamily="66" charset="0"/>
              </a:rPr>
              <a:t>quel point ce regard avait une précision d’architecte qui fait de ses dessins des témoignages </a:t>
            </a:r>
            <a:r>
              <a:rPr lang="fr-FR" sz="2000" dirty="0" smtClean="0">
                <a:latin typeface="Comic Sans MS" panose="030F0702030302020204" pitchFamily="66" charset="0"/>
              </a:rPr>
              <a:t>précieux</a:t>
            </a:r>
            <a:r>
              <a:rPr lang="fr-FR" sz="2000" dirty="0">
                <a:latin typeface="Comic Sans MS" panose="030F0702030302020204" pitchFamily="66" charset="0"/>
              </a:rPr>
              <a: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28" y="2057275"/>
            <a:ext cx="3528392" cy="23951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616" y="2093278"/>
            <a:ext cx="3502151" cy="232309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81723" y="4581128"/>
            <a:ext cx="345638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200" b="1" dirty="0" smtClean="0">
                <a:effectLst>
                  <a:outerShdw blurRad="38100" dist="38100" dir="2700000" algn="tl">
                    <a:srgbClr val="000000">
                      <a:alpha val="43137"/>
                    </a:srgbClr>
                  </a:outerShdw>
                </a:effectLst>
                <a:latin typeface="Comic Sans MS" panose="030F0702030302020204" pitchFamily="66" charset="0"/>
              </a:rPr>
              <a:t>Dessin de David Olère d’un crématorium</a:t>
            </a:r>
            <a:endParaRPr lang="fr-FR" sz="1200" b="1" dirty="0">
              <a:effectLst>
                <a:outerShdw blurRad="38100" dist="38100" dir="2700000" algn="tl">
                  <a:srgbClr val="000000">
                    <a:alpha val="43137"/>
                  </a:srgbClr>
                </a:outerShdw>
              </a:effectLst>
              <a:latin typeface="Comic Sans MS" panose="030F0702030302020204" pitchFamily="66" charset="0"/>
            </a:endParaRPr>
          </a:p>
        </p:txBody>
      </p:sp>
      <p:sp>
        <p:nvSpPr>
          <p:cNvPr id="5" name="ZoneTexte 4"/>
          <p:cNvSpPr txBox="1"/>
          <p:nvPr/>
        </p:nvSpPr>
        <p:spPr>
          <a:xfrm>
            <a:off x="4716616" y="4550281"/>
            <a:ext cx="350215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200" b="1" dirty="0" smtClean="0">
                <a:effectLst>
                  <a:outerShdw blurRad="38100" dist="38100" dir="2700000" algn="tl">
                    <a:srgbClr val="000000">
                      <a:alpha val="43137"/>
                    </a:srgbClr>
                  </a:outerShdw>
                </a:effectLst>
                <a:latin typeface="Comic Sans MS" panose="030F0702030302020204" pitchFamily="66" charset="0"/>
              </a:rPr>
              <a:t>Photo du même crématorium</a:t>
            </a:r>
            <a:endParaRPr lang="fr-FR" sz="1200"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58481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116632"/>
            <a:ext cx="5112568" cy="476672"/>
          </a:xfrm>
          <a:ln w="57150"/>
        </p:spPr>
        <p:style>
          <a:lnRef idx="2">
            <a:schemeClr val="dk1"/>
          </a:lnRef>
          <a:fillRef idx="1">
            <a:schemeClr val="lt1"/>
          </a:fillRef>
          <a:effectRef idx="0">
            <a:schemeClr val="dk1"/>
          </a:effectRef>
          <a:fontRef idx="minor">
            <a:schemeClr val="dk1"/>
          </a:fontRef>
        </p:style>
        <p:txBody>
          <a:bodyPr>
            <a:normAutofit/>
          </a:bodyPr>
          <a:lstStyle/>
          <a:p>
            <a:r>
              <a:rPr lang="fr-FR" sz="1600" dirty="0">
                <a:latin typeface="Comic Sans MS" panose="030F0702030302020204" pitchFamily="66" charset="0"/>
              </a:rPr>
              <a:t>David Olère, </a:t>
            </a:r>
            <a:r>
              <a:rPr lang="fr-FR" sz="1600" i="1" dirty="0">
                <a:latin typeface="Comic Sans MS" panose="030F0702030302020204" pitchFamily="66" charset="0"/>
              </a:rPr>
              <a:t>Inaptes au travail</a:t>
            </a:r>
            <a:r>
              <a:rPr lang="fr-FR" sz="1600" dirty="0">
                <a:latin typeface="Comic Sans MS" panose="030F0702030302020204" pitchFamily="66" charset="0"/>
              </a:rPr>
              <a:t>, sans date.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764704"/>
            <a:ext cx="4753748"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avec flèche 5"/>
          <p:cNvCxnSpPr/>
          <p:nvPr/>
        </p:nvCxnSpPr>
        <p:spPr>
          <a:xfrm>
            <a:off x="5076056" y="1196752"/>
            <a:ext cx="18002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ZoneTexte 6"/>
          <p:cNvSpPr txBox="1"/>
          <p:nvPr/>
        </p:nvSpPr>
        <p:spPr>
          <a:xfrm>
            <a:off x="6876256" y="1052736"/>
            <a:ext cx="226774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200" dirty="0" smtClean="0">
                <a:latin typeface="Comic Sans MS" panose="030F0702030302020204" pitchFamily="66" charset="0"/>
              </a:rPr>
              <a:t>Spectre ou représentation de la mort</a:t>
            </a:r>
            <a:endParaRPr lang="fr-FR" sz="1200" dirty="0">
              <a:latin typeface="Comic Sans MS" panose="030F0702030302020204" pitchFamily="66" charset="0"/>
            </a:endParaRPr>
          </a:p>
        </p:txBody>
      </p:sp>
      <p:sp>
        <p:nvSpPr>
          <p:cNvPr id="9" name="ZoneTexte 8"/>
          <p:cNvSpPr txBox="1"/>
          <p:nvPr/>
        </p:nvSpPr>
        <p:spPr>
          <a:xfrm>
            <a:off x="179512" y="4293096"/>
            <a:ext cx="1512168"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000" dirty="0">
                <a:latin typeface="Comic Sans MS" panose="030F0702030302020204" pitchFamily="66" charset="0"/>
              </a:rPr>
              <a:t>B</a:t>
            </a:r>
            <a:r>
              <a:rPr lang="fr-FR" sz="1000" dirty="0" smtClean="0">
                <a:latin typeface="Comic Sans MS" panose="030F0702030302020204" pitchFamily="66" charset="0"/>
              </a:rPr>
              <a:t>ras d’un SS classique, pour le rendre identifiable l’insigne situé sur les épaulettes sont sur manche. </a:t>
            </a:r>
            <a:r>
              <a:rPr lang="fr-FR" sz="1000" dirty="0">
                <a:latin typeface="Comic Sans MS" panose="030F0702030302020204" pitchFamily="66" charset="0"/>
              </a:rPr>
              <a:t>T</a:t>
            </a:r>
            <a:r>
              <a:rPr lang="fr-FR" sz="1000" dirty="0" smtClean="0">
                <a:latin typeface="Comic Sans MS" panose="030F0702030302020204" pitchFamily="66" charset="0"/>
              </a:rPr>
              <a:t>ête de mort = la division </a:t>
            </a:r>
            <a:r>
              <a:rPr lang="fr-FR" sz="1000" dirty="0" err="1" smtClean="0">
                <a:latin typeface="Comic Sans MS" panose="030F0702030302020204" pitchFamily="66" charset="0"/>
              </a:rPr>
              <a:t>Totenkopf</a:t>
            </a:r>
            <a:r>
              <a:rPr lang="fr-FR" sz="1000" dirty="0" smtClean="0">
                <a:latin typeface="Comic Sans MS" panose="030F0702030302020204" pitchFamily="66" charset="0"/>
              </a:rPr>
              <a:t> gardes des camps de la mort L’arme le </a:t>
            </a:r>
            <a:r>
              <a:rPr lang="fr-FR" sz="1000" dirty="0" err="1" smtClean="0">
                <a:latin typeface="Comic Sans MS" panose="030F0702030302020204" pitchFamily="66" charset="0"/>
              </a:rPr>
              <a:t>Sturmgewhr</a:t>
            </a:r>
            <a:r>
              <a:rPr lang="fr-FR" sz="1000" dirty="0" smtClean="0">
                <a:latin typeface="Comic Sans MS" panose="030F0702030302020204" pitchFamily="66" charset="0"/>
              </a:rPr>
              <a:t> 44, le fusil d’assaut du Reich utilisé par gardes nazis dans camps. </a:t>
            </a:r>
            <a:endParaRPr lang="fr-FR" sz="1000" dirty="0">
              <a:latin typeface="Comic Sans MS" panose="030F0702030302020204" pitchFamily="66" charset="0"/>
            </a:endParaRPr>
          </a:p>
        </p:txBody>
      </p:sp>
      <p:cxnSp>
        <p:nvCxnSpPr>
          <p:cNvPr id="11" name="Connecteur droit avec flèche 10"/>
          <p:cNvCxnSpPr>
            <a:endCxn id="1026" idx="1"/>
          </p:cNvCxnSpPr>
          <p:nvPr/>
        </p:nvCxnSpPr>
        <p:spPr>
          <a:xfrm flipV="1">
            <a:off x="1259632" y="3717032"/>
            <a:ext cx="504056"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ZoneTexte 11"/>
          <p:cNvSpPr txBox="1"/>
          <p:nvPr/>
        </p:nvSpPr>
        <p:spPr>
          <a:xfrm>
            <a:off x="6444208" y="5996226"/>
            <a:ext cx="269979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000" dirty="0">
                <a:latin typeface="Comic Sans MS" panose="030F0702030302020204" pitchFamily="66" charset="0"/>
              </a:rPr>
              <a:t>P</a:t>
            </a:r>
            <a:r>
              <a:rPr lang="fr-FR" sz="1000" dirty="0" smtClean="0">
                <a:latin typeface="Comic Sans MS" panose="030F0702030302020204" pitchFamily="66" charset="0"/>
              </a:rPr>
              <a:t>avés ; certains portant inscriptions ; Donc cimetières juifs profanés et  pierres tombales ont servi à paver une partie des routes menant aux camps. </a:t>
            </a:r>
          </a:p>
        </p:txBody>
      </p:sp>
      <p:cxnSp>
        <p:nvCxnSpPr>
          <p:cNvPr id="14" name="Connecteur droit avec flèche 13"/>
          <p:cNvCxnSpPr>
            <a:stCxn id="12" idx="1"/>
          </p:cNvCxnSpPr>
          <p:nvPr/>
        </p:nvCxnSpPr>
        <p:spPr>
          <a:xfrm flipH="1">
            <a:off x="5652120" y="6350169"/>
            <a:ext cx="792088" cy="24718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ZoneTexte 15"/>
          <p:cNvSpPr txBox="1"/>
          <p:nvPr/>
        </p:nvSpPr>
        <p:spPr>
          <a:xfrm>
            <a:off x="0" y="1988840"/>
            <a:ext cx="169168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000" dirty="0">
                <a:latin typeface="Comic Sans MS" panose="030F0702030302020204" pitchFamily="66" charset="0"/>
              </a:rPr>
              <a:t>A</a:t>
            </a:r>
            <a:r>
              <a:rPr lang="fr-FR" sz="1000" dirty="0" smtClean="0">
                <a:latin typeface="Comic Sans MS" panose="030F0702030302020204" pitchFamily="66" charset="0"/>
              </a:rPr>
              <a:t> gauche barbelés et  silhouettes anonymes, non identifiables :  prisonniers à perte de vue, soit immobiles (l’appel des prisonniers soit travaillant à diverses tâches. </a:t>
            </a:r>
            <a:endParaRPr lang="fr-FR" sz="1000" dirty="0">
              <a:latin typeface="Comic Sans MS" panose="030F0702030302020204" pitchFamily="66" charset="0"/>
            </a:endParaRPr>
          </a:p>
        </p:txBody>
      </p:sp>
      <p:cxnSp>
        <p:nvCxnSpPr>
          <p:cNvPr id="18" name="Connecteur droit avec flèche 17"/>
          <p:cNvCxnSpPr/>
          <p:nvPr/>
        </p:nvCxnSpPr>
        <p:spPr>
          <a:xfrm>
            <a:off x="1763688" y="2650559"/>
            <a:ext cx="504056" cy="583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ZoneTexte 18"/>
          <p:cNvSpPr txBox="1"/>
          <p:nvPr/>
        </p:nvSpPr>
        <p:spPr>
          <a:xfrm>
            <a:off x="6588224" y="2492896"/>
            <a:ext cx="2376264"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000" dirty="0" smtClean="0">
                <a:latin typeface="Comic Sans MS" panose="030F0702030302020204" pitchFamily="66" charset="0"/>
              </a:rPr>
              <a:t>A droite, en noir, crématoire et dessous, travaux quotidiens des prisonniers. </a:t>
            </a:r>
            <a:endParaRPr lang="fr-FR" sz="1000" dirty="0">
              <a:latin typeface="Comic Sans MS" panose="030F0702030302020204" pitchFamily="66" charset="0"/>
            </a:endParaRPr>
          </a:p>
        </p:txBody>
      </p:sp>
      <p:cxnSp>
        <p:nvCxnSpPr>
          <p:cNvPr id="21" name="Connecteur droit avec flèche 20"/>
          <p:cNvCxnSpPr/>
          <p:nvPr/>
        </p:nvCxnSpPr>
        <p:spPr>
          <a:xfrm flipH="1" flipV="1">
            <a:off x="5436096" y="2420888"/>
            <a:ext cx="1152128" cy="720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Connecteur droit avec flèche 22"/>
          <p:cNvCxnSpPr/>
          <p:nvPr/>
        </p:nvCxnSpPr>
        <p:spPr>
          <a:xfrm flipH="1">
            <a:off x="6048164" y="3046894"/>
            <a:ext cx="684076" cy="45411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ZoneTexte 23"/>
          <p:cNvSpPr txBox="1"/>
          <p:nvPr/>
        </p:nvSpPr>
        <p:spPr>
          <a:xfrm>
            <a:off x="6566533" y="3429000"/>
            <a:ext cx="2555776"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000" dirty="0">
                <a:latin typeface="Comic Sans MS" panose="030F0702030302020204" pitchFamily="66" charset="0"/>
              </a:rPr>
              <a:t>T</a:t>
            </a:r>
            <a:r>
              <a:rPr lang="fr-FR" sz="1000" dirty="0" smtClean="0">
                <a:latin typeface="Comic Sans MS" panose="030F0702030302020204" pitchFamily="66" charset="0"/>
              </a:rPr>
              <a:t>rois enfants, deux femmes dont une  âgée au centre, et un bébé dans les bras de la seconde</a:t>
            </a:r>
            <a:r>
              <a:rPr lang="fr-FR" sz="1000" dirty="0" smtClean="0">
                <a:latin typeface="Comic Sans MS" panose="030F0702030302020204" pitchFamily="66" charset="0"/>
              </a:rPr>
              <a:t>. </a:t>
            </a:r>
            <a:r>
              <a:rPr lang="fr-FR" sz="1000" dirty="0" smtClean="0">
                <a:latin typeface="Comic Sans MS" panose="030F0702030302020204" pitchFamily="66" charset="0"/>
              </a:rPr>
              <a:t>  </a:t>
            </a:r>
          </a:p>
          <a:p>
            <a:r>
              <a:rPr lang="fr-FR" sz="1000" dirty="0" smtClean="0">
                <a:latin typeface="Comic Sans MS" panose="030F0702030302020204" pitchFamily="66" charset="0"/>
              </a:rPr>
              <a:t>L’inclinaison têtes aux traits tirés,  regard vide, bouches ouvertes = découragement, abattement et  fatigue à l’arrivée au camp . </a:t>
            </a:r>
            <a:r>
              <a:rPr lang="fr-FR" sz="1000" dirty="0">
                <a:latin typeface="Comic Sans MS" panose="030F0702030302020204" pitchFamily="66" charset="0"/>
              </a:rPr>
              <a:t>B</a:t>
            </a:r>
            <a:r>
              <a:rPr lang="fr-FR" sz="1000" dirty="0" smtClean="0">
                <a:latin typeface="Comic Sans MS" panose="030F0702030302020204" pitchFamily="66" charset="0"/>
              </a:rPr>
              <a:t>ouches ouvertes </a:t>
            </a:r>
            <a:r>
              <a:rPr lang="fr-FR" sz="1000" dirty="0" smtClean="0">
                <a:latin typeface="Comic Sans MS" panose="030F0702030302020204" pitchFamily="66" charset="0"/>
              </a:rPr>
              <a:t>= </a:t>
            </a:r>
            <a:r>
              <a:rPr lang="fr-FR" sz="1000" dirty="0" smtClean="0">
                <a:latin typeface="Comic Sans MS" panose="030F0702030302020204" pitchFamily="66" charset="0"/>
              </a:rPr>
              <a:t>aussi horreur situation, cri muet des plus jeunes, la seule  pas bouche grande ouverte étant la dame âgée, par résignation,  reste  seul support de ses voisins désespérés qui s’appuient littéralement sur elle (position centrale comme un pilier).</a:t>
            </a:r>
            <a:endParaRPr lang="fr-FR" sz="1000" dirty="0">
              <a:latin typeface="Comic Sans MS" panose="030F0702030302020204" pitchFamily="66" charset="0"/>
            </a:endParaRPr>
          </a:p>
        </p:txBody>
      </p:sp>
      <p:sp>
        <p:nvSpPr>
          <p:cNvPr id="25" name="ZoneTexte 24"/>
          <p:cNvSpPr txBox="1"/>
          <p:nvPr/>
        </p:nvSpPr>
        <p:spPr>
          <a:xfrm>
            <a:off x="107504" y="188640"/>
            <a:ext cx="1224136"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dirty="0" smtClean="0">
                <a:latin typeface="Comic Sans MS" panose="030F0702030302020204" pitchFamily="66" charset="0"/>
              </a:rPr>
              <a:t>Diapos 10 et 11 analysent cette œuvre</a:t>
            </a:r>
            <a:endParaRPr lang="fr-FR" dirty="0">
              <a:latin typeface="Comic Sans MS" panose="030F0702030302020204" pitchFamily="66" charset="0"/>
            </a:endParaRPr>
          </a:p>
        </p:txBody>
      </p:sp>
    </p:spTree>
    <p:extLst>
      <p:ext uri="{BB962C8B-B14F-4D97-AF65-F5344CB8AC3E}">
        <p14:creationId xmlns:p14="http://schemas.microsoft.com/office/powerpoint/2010/main" val="4229669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784976" cy="6264696"/>
          </a:xfrm>
        </p:spPr>
        <p:style>
          <a:lnRef idx="1">
            <a:schemeClr val="dk1"/>
          </a:lnRef>
          <a:fillRef idx="2">
            <a:schemeClr val="dk1"/>
          </a:fillRef>
          <a:effectRef idx="1">
            <a:schemeClr val="dk1"/>
          </a:effectRef>
          <a:fontRef idx="minor">
            <a:schemeClr val="dk1"/>
          </a:fontRef>
        </p:style>
        <p:txBody>
          <a:bodyPr>
            <a:normAutofit fontScale="32500" lnSpcReduction="20000"/>
          </a:bodyPr>
          <a:lstStyle/>
          <a:p>
            <a:pPr marL="0" indent="0">
              <a:buNone/>
            </a:pPr>
            <a:r>
              <a:rPr lang="fr-FR" dirty="0">
                <a:latin typeface="Comic Sans MS" panose="030F0702030302020204" pitchFamily="66" charset="0"/>
              </a:rPr>
              <a:t>D</a:t>
            </a:r>
            <a:r>
              <a:rPr lang="fr-FR" dirty="0" smtClean="0">
                <a:latin typeface="Comic Sans MS" panose="030F0702030302020204" pitchFamily="66" charset="0"/>
              </a:rPr>
              <a:t>es femmes et des enfants menacés par la mort au dessus d’eux,  « Inaptes au travail, » réalisé dans les années 50 pour témoigner des souffrances vécues et les exorciser. </a:t>
            </a:r>
            <a:r>
              <a:rPr lang="fr-FR" dirty="0">
                <a:latin typeface="Comic Sans MS" panose="030F0702030302020204" pitchFamily="66" charset="0"/>
              </a:rPr>
              <a:t/>
            </a:r>
            <a:br>
              <a:rPr lang="fr-FR" dirty="0">
                <a:latin typeface="Comic Sans MS" panose="030F0702030302020204" pitchFamily="66" charset="0"/>
              </a:rPr>
            </a:br>
            <a:r>
              <a:rPr lang="fr-FR" dirty="0" smtClean="0">
                <a:latin typeface="Comic Sans MS" panose="030F0702030302020204" pitchFamily="66" charset="0"/>
              </a:rPr>
              <a:t>Dimension :  1m30 (largeur) sur 1m62 (hauteur)</a:t>
            </a:r>
          </a:p>
          <a:p>
            <a:pPr marL="0" indent="0">
              <a:buNone/>
            </a:pPr>
            <a:r>
              <a:rPr lang="fr-FR" dirty="0" smtClean="0">
                <a:latin typeface="Comic Sans MS" panose="030F0702030302020204" pitchFamily="66" charset="0"/>
              </a:rPr>
              <a:t>           Ce tableau montre la sélection des victimes à l’arrivée aux camps, à travers un </a:t>
            </a:r>
          </a:p>
          <a:p>
            <a:pPr marL="0" indent="0">
              <a:buNone/>
            </a:pPr>
            <a:r>
              <a:rPr lang="fr-FR" dirty="0" smtClean="0">
                <a:latin typeface="Comic Sans MS" panose="030F0702030302020204" pitchFamily="66" charset="0"/>
              </a:rPr>
              <a:t>symbolisme fort. : jeunesse et vieillesse enveloppée par la mort, </a:t>
            </a:r>
            <a:br>
              <a:rPr lang="fr-FR" dirty="0" smtClean="0">
                <a:latin typeface="Comic Sans MS" panose="030F0702030302020204" pitchFamily="66" charset="0"/>
              </a:rPr>
            </a:br>
            <a:r>
              <a:rPr lang="fr-FR" dirty="0" smtClean="0">
                <a:latin typeface="Comic Sans MS" panose="030F0702030302020204" pitchFamily="66" charset="0"/>
              </a:rPr>
              <a:t> L’ensemble du tableau : les couleurs sont sobres , pales dégageant une tristesse e pour marquer les esprits ; ainsi…</a:t>
            </a:r>
          </a:p>
          <a:p>
            <a:pPr marL="0" indent="0">
              <a:buNone/>
            </a:pPr>
            <a:r>
              <a:rPr lang="fr-FR" b="1" dirty="0" smtClean="0">
                <a:latin typeface="Comic Sans MS" panose="030F0702030302020204" pitchFamily="66" charset="0"/>
              </a:rPr>
              <a:t>  </a:t>
            </a:r>
            <a:r>
              <a:rPr lang="fr-FR" b="1" u="sng" dirty="0" smtClean="0">
                <a:effectLst>
                  <a:outerShdw blurRad="38100" dist="38100" dir="2700000" algn="tl">
                    <a:srgbClr val="000000">
                      <a:alpha val="43137"/>
                    </a:srgbClr>
                  </a:outerShdw>
                </a:effectLst>
                <a:latin typeface="Comic Sans MS" panose="030F0702030302020204" pitchFamily="66" charset="0"/>
              </a:rPr>
              <a:t> L’arrière-plan  </a:t>
            </a:r>
            <a:r>
              <a:rPr lang="fr-FR" dirty="0" smtClean="0">
                <a:latin typeface="Comic Sans MS" panose="030F0702030302020204" pitchFamily="66" charset="0"/>
              </a:rPr>
              <a:t>: </a:t>
            </a:r>
          </a:p>
          <a:p>
            <a:pPr marL="0" indent="0">
              <a:buNone/>
            </a:pPr>
            <a:r>
              <a:rPr lang="fr-FR" dirty="0">
                <a:latin typeface="Comic Sans MS" panose="030F0702030302020204" pitchFamily="66" charset="0"/>
              </a:rPr>
              <a:t>U</a:t>
            </a:r>
            <a:r>
              <a:rPr lang="fr-FR" dirty="0" smtClean="0">
                <a:latin typeface="Comic Sans MS" panose="030F0702030302020204" pitchFamily="66" charset="0"/>
              </a:rPr>
              <a:t>n ciel mélangeant de la fumée noire (la fumée issue des chambres à gaz que l’on devine entre les </a:t>
            </a:r>
          </a:p>
          <a:p>
            <a:pPr marL="0" indent="0">
              <a:buNone/>
            </a:pPr>
            <a:r>
              <a:rPr lang="fr-FR" dirty="0" smtClean="0">
                <a:latin typeface="Comic Sans MS" panose="030F0702030302020204" pitchFamily="66" charset="0"/>
              </a:rPr>
              <a:t>jambes de « la mort» et la tête du bébé) à des teintes rouge-orangée, symbole à la fois de sang, de souffrance (tortures) et de mort ; cet enfer est partagé en deux parties : à gauche figurent des barbelés et des silhouettes anonymes, non identifiables : ce sont les prisonniers à perte de vue, soit immobiles (l’appel des prisonniers tous les matins dure des heures)sur l’appel place), soit travaillant à diverses tâches éreintantes à l’intérieur du camp.</a:t>
            </a:r>
          </a:p>
          <a:p>
            <a:pPr marL="0" indent="0">
              <a:buNone/>
            </a:pPr>
            <a:r>
              <a:rPr lang="fr-FR" dirty="0" smtClean="0">
                <a:latin typeface="Comic Sans MS" panose="030F0702030302020204" pitchFamily="66" charset="0"/>
              </a:rPr>
              <a:t>A droite, en noir, le crématoire et en dessous, les travaux quotidiens exigés des prisonniers, dans des teintes laissant libre cours à plusieurs interprétations (creuser le sol pour enterrer des corps, dégager de la neige avec les teintes pâles des tas (nuages de brouillard représentant la dureté du climat polonais )</a:t>
            </a:r>
          </a:p>
          <a:p>
            <a:pPr marL="0" indent="0">
              <a:buNone/>
            </a:pPr>
            <a:r>
              <a:rPr lang="fr-FR" b="1" dirty="0" smtClean="0">
                <a:latin typeface="Comic Sans MS" panose="030F0702030302020204" pitchFamily="66" charset="0"/>
              </a:rPr>
              <a:t>   </a:t>
            </a:r>
            <a:r>
              <a:rPr lang="fr-FR" b="1" u="sng" dirty="0" smtClean="0">
                <a:effectLst>
                  <a:outerShdw blurRad="38100" dist="38100" dir="2700000" algn="tl">
                    <a:srgbClr val="000000">
                      <a:alpha val="43137"/>
                    </a:srgbClr>
                  </a:outerShdw>
                </a:effectLst>
                <a:latin typeface="Comic Sans MS" panose="030F0702030302020204" pitchFamily="66" charset="0"/>
              </a:rPr>
              <a:t>L’avant plan  </a:t>
            </a:r>
            <a:r>
              <a:rPr lang="fr-FR" dirty="0" smtClean="0">
                <a:latin typeface="Comic Sans MS" panose="030F0702030302020204" pitchFamily="66" charset="0"/>
              </a:rPr>
              <a:t>: </a:t>
            </a:r>
          </a:p>
          <a:p>
            <a:pPr marL="0" indent="0">
              <a:buNone/>
            </a:pPr>
            <a:r>
              <a:rPr lang="fr-FR" dirty="0" smtClean="0">
                <a:latin typeface="Comic Sans MS" panose="030F0702030302020204" pitchFamily="66" charset="0"/>
              </a:rPr>
              <a:t>On retrouve à gauche le bras d’un personnage habillé de noir,  l’uniforme SS classique, pour le rendre identifiable encore plus aisément, l’artiste a abaissé l’insigne situé sur les épaulettes jusqu’à la manche visible sur le tableau. La tête de mort rappelle la division </a:t>
            </a:r>
            <a:r>
              <a:rPr lang="fr-FR" dirty="0" err="1" smtClean="0">
                <a:latin typeface="Comic Sans MS" panose="030F0702030302020204" pitchFamily="66" charset="0"/>
              </a:rPr>
              <a:t>Totenkopf</a:t>
            </a:r>
            <a:r>
              <a:rPr lang="fr-FR" dirty="0" smtClean="0">
                <a:latin typeface="Comic Sans MS" panose="030F0702030302020204" pitchFamily="66" charset="0"/>
              </a:rPr>
              <a:t> à laquelle appartient ce soldat, ce sont les gardes des camps de la mort qui pratique aussi en 1941 l’épuration ethnique (la Shoah par balle ou </a:t>
            </a:r>
            <a:r>
              <a:rPr lang="fr-FR" b="1" dirty="0">
                <a:latin typeface="Comic Sans MS" panose="030F0702030302020204" pitchFamily="66" charset="0"/>
              </a:rPr>
              <a:t> </a:t>
            </a:r>
            <a:r>
              <a:rPr lang="fr-FR" b="1" i="1" dirty="0">
                <a:latin typeface="Comic Sans MS" panose="030F0702030302020204" pitchFamily="66" charset="0"/>
              </a:rPr>
              <a:t>einsatzgruppen</a:t>
            </a:r>
            <a:r>
              <a:rPr lang="fr-FR" dirty="0" smtClean="0">
                <a:latin typeface="Comic Sans MS" panose="030F0702030302020204" pitchFamily="66" charset="0"/>
              </a:rPr>
              <a:t>) dans toute l’Europe de l’est. L’arme figurant ici est le </a:t>
            </a:r>
            <a:r>
              <a:rPr lang="fr-FR" dirty="0" err="1" smtClean="0">
                <a:latin typeface="Comic Sans MS" panose="030F0702030302020204" pitchFamily="66" charset="0"/>
              </a:rPr>
              <a:t>Sturmgewhr</a:t>
            </a:r>
            <a:r>
              <a:rPr lang="fr-FR" dirty="0" smtClean="0">
                <a:latin typeface="Comic Sans MS" panose="030F0702030302020204" pitchFamily="66" charset="0"/>
              </a:rPr>
              <a:t> 44, le fusil d’assaut du Reich utilisé par les gardes nazis dans les camps. Enfin, le personnage invisible porte des gants en cuir (qui ressortent en bleu) ; cette manche unique portant un fusil déshumanise le SS : il n’apparait plus dans le tableau, et le fait qu’il porte des gants – chose vraie – rend complètement inhumaine la relation ou plus exactement l’absence de relation qu’il a avec les déportés.</a:t>
            </a:r>
          </a:p>
          <a:p>
            <a:pPr marL="0" indent="0">
              <a:buNone/>
            </a:pPr>
            <a:r>
              <a:rPr lang="fr-FR" dirty="0" smtClean="0">
                <a:latin typeface="Comic Sans MS" panose="030F0702030302020204" pitchFamily="66" charset="0"/>
              </a:rPr>
              <a:t>Au pied des personnages, des pavés ; certains portent des inscriptions ; en effet, l’artiste veut montrer que les cimetières juifs de Pologne notamment ,ont été profanés et les pierres tombales ont servi à paver une partie des routes menant aux camps ; ainsi les déportés piétinaient  les pierres tombales de leurs ancêtres . </a:t>
            </a:r>
          </a:p>
          <a:p>
            <a:pPr marL="0" indent="0">
              <a:buNone/>
            </a:pPr>
            <a:r>
              <a:rPr lang="fr-FR" b="1" dirty="0" smtClean="0">
                <a:latin typeface="Comic Sans MS" panose="030F0702030302020204" pitchFamily="66" charset="0"/>
              </a:rPr>
              <a:t>  </a:t>
            </a:r>
            <a:r>
              <a:rPr lang="fr-FR" b="1" u="sng" dirty="0" smtClean="0">
                <a:effectLst>
                  <a:outerShdw blurRad="38100" dist="38100" dir="2700000" algn="tl">
                    <a:srgbClr val="000000">
                      <a:alpha val="43137"/>
                    </a:srgbClr>
                  </a:outerShdw>
                </a:effectLst>
                <a:latin typeface="Comic Sans MS" panose="030F0702030302020204" pitchFamily="66" charset="0"/>
              </a:rPr>
              <a:t> Les personnages  </a:t>
            </a:r>
            <a:r>
              <a:rPr lang="fr-FR" dirty="0" smtClean="0">
                <a:latin typeface="Comic Sans MS" panose="030F0702030302020204" pitchFamily="66" charset="0"/>
              </a:rPr>
              <a:t>:                                                                     </a:t>
            </a:r>
            <a:br>
              <a:rPr lang="fr-FR" dirty="0" smtClean="0">
                <a:latin typeface="Comic Sans MS" panose="030F0702030302020204" pitchFamily="66" charset="0"/>
              </a:rPr>
            </a:br>
            <a:r>
              <a:rPr lang="fr-FR" dirty="0" smtClean="0">
                <a:latin typeface="Comic Sans MS" panose="030F0702030302020204" pitchFamily="66" charset="0"/>
              </a:rPr>
              <a:t>  Deux femmes, trois enfants, un bébé</a:t>
            </a:r>
          </a:p>
          <a:p>
            <a:pPr marL="0" indent="0">
              <a:buNone/>
            </a:pPr>
            <a:r>
              <a:rPr lang="fr-FR" dirty="0" smtClean="0">
                <a:latin typeface="Comic Sans MS" panose="030F0702030302020204" pitchFamily="66" charset="0"/>
              </a:rPr>
              <a:t>L’auteur , nous montre la sélection dans cette œuvre, une scène à laquelle son statut de «</a:t>
            </a:r>
            <a:r>
              <a:rPr lang="fr-FR" dirty="0" err="1" smtClean="0">
                <a:latin typeface="Comic Sans MS" panose="030F0702030302020204" pitchFamily="66" charset="0"/>
              </a:rPr>
              <a:t>Sonderkommando</a:t>
            </a:r>
            <a:r>
              <a:rPr lang="fr-FR" dirty="0" smtClean="0">
                <a:latin typeface="Comic Sans MS" panose="030F0702030302020204" pitchFamily="66" charset="0"/>
              </a:rPr>
              <a:t> » le faisait assister trop souvent. On voit trois enfants, deux femmes dont une visiblement âgée au centre, et enfin un bébé dans les bras de la seconde, un peu derrière ; il semble que se soit une famille  au vue de leurs ressemblances. </a:t>
            </a:r>
          </a:p>
          <a:p>
            <a:pPr marL="0" indent="0">
              <a:buNone/>
            </a:pPr>
            <a:r>
              <a:rPr lang="fr-FR" dirty="0">
                <a:latin typeface="Comic Sans MS" panose="030F0702030302020204" pitchFamily="66" charset="0"/>
              </a:rPr>
              <a:t>L</a:t>
            </a:r>
            <a:r>
              <a:rPr lang="fr-FR" dirty="0" smtClean="0">
                <a:latin typeface="Comic Sans MS" panose="030F0702030302020204" pitchFamily="66" charset="0"/>
              </a:rPr>
              <a:t>’artiste , ici; insiste sur le tri fait par les nazis , à la sortie des </a:t>
            </a:r>
            <a:r>
              <a:rPr lang="fr-FR" dirty="0">
                <a:latin typeface="Comic Sans MS" panose="030F0702030302020204" pitchFamily="66" charset="0"/>
              </a:rPr>
              <a:t> </a:t>
            </a:r>
            <a:r>
              <a:rPr lang="fr-FR" dirty="0" smtClean="0">
                <a:latin typeface="Comic Sans MS" panose="030F0702030302020204" pitchFamily="66" charset="0"/>
              </a:rPr>
              <a:t>trains  à bestiaux , menant aux camps de la mort, les femmes, les vieillards, les malades et les enfants étaient systématiquement gazés du fait de leur statut de bouche inutile (la solution finale prise par Hitler et ses généraux en janvier 1942) pour exterminer  productivement et faire disparaître ceux que les nazis considéraient comme étant de la race dite inférieure.</a:t>
            </a:r>
          </a:p>
          <a:p>
            <a:pPr marL="0" indent="0">
              <a:buNone/>
            </a:pPr>
            <a:r>
              <a:rPr lang="fr-FR" b="1" dirty="0">
                <a:latin typeface="Comic Sans MS" panose="030F0702030302020204" pitchFamily="66" charset="0"/>
              </a:rPr>
              <a:t>L</a:t>
            </a:r>
            <a:r>
              <a:rPr lang="fr-FR" b="1" dirty="0" smtClean="0">
                <a:latin typeface="Comic Sans MS" panose="030F0702030302020204" pitchFamily="66" charset="0"/>
              </a:rPr>
              <a:t>es visages </a:t>
            </a:r>
            <a:r>
              <a:rPr lang="fr-FR" dirty="0" smtClean="0">
                <a:latin typeface="Comic Sans MS" panose="030F0702030302020204" pitchFamily="66" charset="0"/>
              </a:rPr>
              <a:t>: </a:t>
            </a:r>
            <a:br>
              <a:rPr lang="fr-FR" dirty="0" smtClean="0">
                <a:latin typeface="Comic Sans MS" panose="030F0702030302020204" pitchFamily="66" charset="0"/>
              </a:rPr>
            </a:br>
            <a:r>
              <a:rPr lang="fr-FR" dirty="0" smtClean="0">
                <a:latin typeface="Comic Sans MS" panose="030F0702030302020204" pitchFamily="66" charset="0"/>
              </a:rPr>
              <a:t>L’inclinaison des têtes aux traits tirés, le regard vide, les bouches ouvertes dénotent du découragement, de l’abattement et de la fatigue à l’arrivée au camp . Les bouches ouvertes traduisent aussi  l’horreur de la situation, sur un cri muet des plus jeunes, la seule qui n’a pas une bouche grande ouverte étant la dame âgée, sans doute par résignation,  reste le seul support de ses personnages voisins désespérés qui s’appuient littéralement sur elle (position centrale comme un pilier). </a:t>
            </a:r>
          </a:p>
          <a:p>
            <a:pPr marL="0" indent="0">
              <a:buNone/>
            </a:pPr>
            <a:r>
              <a:rPr lang="fr-FR" b="1" u="sng" dirty="0" smtClean="0">
                <a:effectLst>
                  <a:outerShdw blurRad="38100" dist="38100" dir="2700000" algn="tl">
                    <a:srgbClr val="000000">
                      <a:alpha val="43137"/>
                    </a:srgbClr>
                  </a:outerShdw>
                </a:effectLst>
                <a:latin typeface="Comic Sans MS" panose="030F0702030302020204" pitchFamily="66" charset="0"/>
              </a:rPr>
              <a:t>Au-dessus</a:t>
            </a:r>
            <a:r>
              <a:rPr lang="fr-FR" dirty="0">
                <a:latin typeface="Comic Sans MS" panose="030F0702030302020204" pitchFamily="66" charset="0"/>
              </a:rPr>
              <a:t> </a:t>
            </a:r>
            <a:r>
              <a:rPr lang="fr-FR" dirty="0" smtClean="0">
                <a:latin typeface="Comic Sans MS" panose="030F0702030302020204" pitchFamily="66" charset="0"/>
              </a:rPr>
              <a:t>: </a:t>
            </a:r>
            <a:br>
              <a:rPr lang="fr-FR" dirty="0" smtClean="0">
                <a:latin typeface="Comic Sans MS" panose="030F0702030302020204" pitchFamily="66" charset="0"/>
              </a:rPr>
            </a:br>
            <a:r>
              <a:rPr lang="fr-FR" dirty="0" smtClean="0">
                <a:latin typeface="Comic Sans MS" panose="030F0702030302020204" pitchFamily="66" charset="0"/>
              </a:rPr>
              <a:t>Un spectre domine les déportés, transparent et décharné.</a:t>
            </a:r>
          </a:p>
          <a:p>
            <a:pPr marL="0" indent="0">
              <a:buNone/>
            </a:pPr>
            <a:r>
              <a:rPr lang="fr-FR" dirty="0" smtClean="0">
                <a:latin typeface="Comic Sans MS" panose="030F0702030302020204" pitchFamily="66" charset="0"/>
              </a:rPr>
              <a:t>- Est-ce la mort qui domine ces trois personnages qui vont être exterminés ?</a:t>
            </a:r>
          </a:p>
          <a:p>
            <a:pPr marL="0" indent="0">
              <a:buNone/>
            </a:pPr>
            <a:r>
              <a:rPr lang="fr-FR" dirty="0" smtClean="0">
                <a:latin typeface="Comic Sans MS" panose="030F0702030302020204" pitchFamily="66" charset="0"/>
              </a:rPr>
              <a:t>- Est-ce le spectre d’un déporté dans le camp, le mari ou le fils déjà disparu qui entoure sa famille ?</a:t>
            </a:r>
          </a:p>
          <a:p>
            <a:pPr marL="0" indent="0">
              <a:buNone/>
            </a:pPr>
            <a:r>
              <a:rPr lang="fr-FR" dirty="0" smtClean="0">
                <a:latin typeface="Comic Sans MS" panose="030F0702030302020204" pitchFamily="66" charset="0"/>
              </a:rPr>
              <a:t>Dans tous les cas, c’est une évocation de la mort, une allégorie. </a:t>
            </a:r>
            <a:endParaRPr lang="fr-FR" dirty="0">
              <a:latin typeface="Comic Sans MS" panose="030F0702030302020204" pitchFamily="66" charset="0"/>
            </a:endParaRPr>
          </a:p>
        </p:txBody>
      </p:sp>
    </p:spTree>
    <p:extLst>
      <p:ext uri="{BB962C8B-B14F-4D97-AF65-F5344CB8AC3E}">
        <p14:creationId xmlns:p14="http://schemas.microsoft.com/office/powerpoint/2010/main" val="2416116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2"/>
            <a:ext cx="4464496" cy="518457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716016" y="548680"/>
            <a:ext cx="417646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200" dirty="0" smtClean="0">
                <a:latin typeface="Comic Sans MS" panose="030F0702030302020204" pitchFamily="66" charset="0"/>
              </a:rPr>
              <a:t>Ce tableau intitulé 1</a:t>
            </a:r>
            <a:r>
              <a:rPr lang="fr-FR" sz="1200" baseline="30000" dirty="0" smtClean="0">
                <a:latin typeface="Comic Sans MS" panose="030F0702030302020204" pitchFamily="66" charset="0"/>
              </a:rPr>
              <a:t>er</a:t>
            </a:r>
            <a:r>
              <a:rPr lang="fr-FR" sz="1200" dirty="0" smtClean="0">
                <a:latin typeface="Comic Sans MS" panose="030F0702030302020204" pitchFamily="66" charset="0"/>
              </a:rPr>
              <a:t> </a:t>
            </a:r>
            <a:r>
              <a:rPr lang="fr-FR" sz="1200" b="1" u="sng" dirty="0" smtClean="0">
                <a:effectLst>
                  <a:outerShdw blurRad="38100" dist="38100" dir="2700000" algn="tl">
                    <a:srgbClr val="000000">
                      <a:alpha val="43137"/>
                    </a:srgbClr>
                  </a:outerShdw>
                </a:effectLst>
                <a:latin typeface="Comic Sans MS" panose="030F0702030302020204" pitchFamily="66" charset="0"/>
              </a:rPr>
              <a:t>tri à l’arrivée au camp </a:t>
            </a:r>
            <a:r>
              <a:rPr lang="fr-FR" sz="1200" dirty="0" smtClean="0">
                <a:latin typeface="Comic Sans MS" panose="030F0702030302020204" pitchFamily="66" charset="0"/>
              </a:rPr>
              <a:t>reprend une partie de la famille du tableau précédent auquel se rajoute une mère et son bébé et un jeune enfant. Deux nazis les entourent, un à l’avant, le second à l’arrière. </a:t>
            </a:r>
            <a:endParaRPr lang="fr-FR" sz="1200" dirty="0">
              <a:latin typeface="Comic Sans MS" panose="030F0702030302020204" pitchFamily="66" charset="0"/>
            </a:endParaRPr>
          </a:p>
        </p:txBody>
      </p:sp>
      <p:sp>
        <p:nvSpPr>
          <p:cNvPr id="5" name="ZoneTexte 4"/>
          <p:cNvSpPr txBox="1"/>
          <p:nvPr/>
        </p:nvSpPr>
        <p:spPr>
          <a:xfrm>
            <a:off x="4716016" y="1700808"/>
            <a:ext cx="4248472" cy="466281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100" dirty="0">
                <a:latin typeface="Comic Sans MS" panose="030F0702030302020204" pitchFamily="66" charset="0"/>
              </a:rPr>
              <a:t>Ce tableau de l’arrivée au camp n’est donc pas </a:t>
            </a:r>
            <a:r>
              <a:rPr lang="fr-FR" sz="1100" dirty="0" smtClean="0">
                <a:latin typeface="Comic Sans MS" panose="030F0702030302020204" pitchFamily="66" charset="0"/>
              </a:rPr>
              <a:t>une simple représentation mais un </a:t>
            </a:r>
            <a:r>
              <a:rPr lang="fr-FR" sz="1100" dirty="0">
                <a:latin typeface="Comic Sans MS" panose="030F0702030302020204" pitchFamily="66" charset="0"/>
              </a:rPr>
              <a:t>symbole à multiples facettes. Il </a:t>
            </a:r>
            <a:r>
              <a:rPr lang="fr-FR" sz="1100" dirty="0" smtClean="0">
                <a:latin typeface="Comic Sans MS" panose="030F0702030302020204" pitchFamily="66" charset="0"/>
              </a:rPr>
              <a:t>montre la </a:t>
            </a:r>
            <a:r>
              <a:rPr lang="fr-FR" sz="1100" dirty="0">
                <a:latin typeface="Comic Sans MS" panose="030F0702030302020204" pitchFamily="66" charset="0"/>
              </a:rPr>
              <a:t>descente du train (avec l’indication du SS de gauche </a:t>
            </a:r>
            <a:r>
              <a:rPr lang="fr-FR" sz="1100" dirty="0" smtClean="0">
                <a:latin typeface="Comic Sans MS" panose="030F0702030302020204" pitchFamily="66" charset="0"/>
              </a:rPr>
              <a:t>posant </a:t>
            </a:r>
            <a:r>
              <a:rPr lang="fr-FR" sz="1100" dirty="0">
                <a:latin typeface="Comic Sans MS" panose="030F0702030302020204" pitchFamily="66" charset="0"/>
              </a:rPr>
              <a:t>un pied sur un rail) et l’arrivée au </a:t>
            </a:r>
            <a:r>
              <a:rPr lang="fr-FR" sz="1100" dirty="0" smtClean="0">
                <a:latin typeface="Comic Sans MS" panose="030F0702030302020204" pitchFamily="66" charset="0"/>
              </a:rPr>
              <a:t>camp. </a:t>
            </a:r>
            <a:r>
              <a:rPr lang="fr-FR" sz="1100" dirty="0">
                <a:latin typeface="Comic Sans MS" panose="030F0702030302020204" pitchFamily="66" charset="0"/>
              </a:rPr>
              <a:t>Il choisit de ne pas montrer la colonne de déportés anonymes sur la Rampe, mais une famille, « la » famille. Chaque regard, chaque attitude témoigne de l’épuisement </a:t>
            </a:r>
            <a:r>
              <a:rPr lang="fr-FR" sz="1100" dirty="0" smtClean="0">
                <a:latin typeface="Comic Sans MS" panose="030F0702030302020204" pitchFamily="66" charset="0"/>
              </a:rPr>
              <a:t>du </a:t>
            </a:r>
            <a:r>
              <a:rPr lang="fr-FR" sz="1100" dirty="0">
                <a:latin typeface="Comic Sans MS" panose="030F0702030302020204" pitchFamily="66" charset="0"/>
              </a:rPr>
              <a:t>voyage, entassés dans des wagons à bestiaux, et de l’inquiétude. Il montre cette famille qui n’a plus de bagages (il fallait les laisser sur le quai) </a:t>
            </a:r>
            <a:r>
              <a:rPr lang="fr-FR" sz="1100" dirty="0" smtClean="0">
                <a:latin typeface="Comic Sans MS" panose="030F0702030302020204" pitchFamily="66" charset="0"/>
              </a:rPr>
              <a:t>avec </a:t>
            </a:r>
            <a:r>
              <a:rPr lang="fr-FR" sz="1100" dirty="0">
                <a:latin typeface="Comic Sans MS" panose="030F0702030302020204" pitchFamily="66" charset="0"/>
              </a:rPr>
              <a:t>seulement de petits sacs. Et </a:t>
            </a:r>
            <a:r>
              <a:rPr lang="fr-FR" sz="1100" dirty="0" smtClean="0">
                <a:latin typeface="Comic Sans MS" panose="030F0702030302020204" pitchFamily="66" charset="0"/>
              </a:rPr>
              <a:t>ce petit groupe, encadré </a:t>
            </a:r>
            <a:r>
              <a:rPr lang="fr-FR" sz="1100" dirty="0">
                <a:latin typeface="Comic Sans MS" panose="030F0702030302020204" pitchFamily="66" charset="0"/>
              </a:rPr>
              <a:t>de SS, est </a:t>
            </a:r>
            <a:r>
              <a:rPr lang="fr-FR" sz="1100" dirty="0" smtClean="0">
                <a:latin typeface="Comic Sans MS" panose="030F0702030302020204" pitchFamily="66" charset="0"/>
              </a:rPr>
              <a:t>privé </a:t>
            </a:r>
            <a:r>
              <a:rPr lang="fr-FR" sz="1100" dirty="0">
                <a:latin typeface="Comic Sans MS" panose="030F0702030302020204" pitchFamily="66" charset="0"/>
              </a:rPr>
              <a:t>de ses éléments masculins : les hommes paraissant en bonne santé et les femmes n’ayant pas d’enfants étaient sélectionnés pour entrer dans le camp, en quantité proportionnelle aux besoins en main d’</a:t>
            </a:r>
            <a:r>
              <a:rPr lang="fr-FR" sz="1100" dirty="0" err="1">
                <a:latin typeface="Comic Sans MS" panose="030F0702030302020204" pitchFamily="66" charset="0"/>
              </a:rPr>
              <a:t>oeuvre</a:t>
            </a:r>
            <a:r>
              <a:rPr lang="fr-FR" sz="1100" dirty="0">
                <a:latin typeface="Comic Sans MS" panose="030F0702030302020204" pitchFamily="66" charset="0"/>
              </a:rPr>
              <a:t>. </a:t>
            </a:r>
            <a:r>
              <a:rPr lang="fr-FR" sz="1100" dirty="0" smtClean="0">
                <a:latin typeface="Comic Sans MS" panose="030F0702030302020204" pitchFamily="66" charset="0"/>
              </a:rPr>
              <a:t>Donc </a:t>
            </a:r>
            <a:r>
              <a:rPr lang="fr-FR" sz="1100" dirty="0">
                <a:latin typeface="Comic Sans MS" panose="030F0702030302020204" pitchFamily="66" charset="0"/>
              </a:rPr>
              <a:t>cette partie de la famille sera directement </a:t>
            </a:r>
            <a:r>
              <a:rPr lang="fr-FR" sz="1100" dirty="0" smtClean="0">
                <a:latin typeface="Comic Sans MS" panose="030F0702030302020204" pitchFamily="66" charset="0"/>
              </a:rPr>
              <a:t>gazée puis leur corps brûlé, </a:t>
            </a:r>
            <a:r>
              <a:rPr lang="fr-FR" sz="1100" dirty="0">
                <a:latin typeface="Comic Sans MS" panose="030F0702030302020204" pitchFamily="66" charset="0"/>
              </a:rPr>
              <a:t>comme l’indique la cheminée démesurée qui figure derrière eux. Les regards angoissés et interrogatifs </a:t>
            </a:r>
            <a:r>
              <a:rPr lang="fr-FR" sz="1100" dirty="0" smtClean="0">
                <a:latin typeface="Comic Sans MS" panose="030F0702030302020204" pitchFamily="66" charset="0"/>
              </a:rPr>
              <a:t>sont orientés </a:t>
            </a:r>
            <a:r>
              <a:rPr lang="fr-FR" sz="1100" dirty="0">
                <a:latin typeface="Comic Sans MS" panose="030F0702030302020204" pitchFamily="66" charset="0"/>
              </a:rPr>
              <a:t>vers le SS </a:t>
            </a:r>
            <a:r>
              <a:rPr lang="fr-FR" sz="1100" dirty="0" smtClean="0">
                <a:latin typeface="Comic Sans MS" panose="030F0702030302020204" pitchFamily="66" charset="0"/>
              </a:rPr>
              <a:t> désarmé en apparence…puisqu’il tient </a:t>
            </a:r>
            <a:r>
              <a:rPr lang="fr-FR" sz="1100" dirty="0">
                <a:latin typeface="Comic Sans MS" panose="030F0702030302020204" pitchFamily="66" charset="0"/>
              </a:rPr>
              <a:t>derrière son dos </a:t>
            </a:r>
            <a:r>
              <a:rPr lang="fr-FR" sz="1100" dirty="0" smtClean="0">
                <a:latin typeface="Comic Sans MS" panose="030F0702030302020204" pitchFamily="66" charset="0"/>
              </a:rPr>
              <a:t>une baguette, grâce à </a:t>
            </a:r>
            <a:r>
              <a:rPr lang="fr-FR" sz="1100" dirty="0">
                <a:latin typeface="Comic Sans MS" panose="030F0702030302020204" pitchFamily="66" charset="0"/>
              </a:rPr>
              <a:t>laquelle les déportés à leur arrivée </a:t>
            </a:r>
            <a:r>
              <a:rPr lang="fr-FR" sz="1100" dirty="0" smtClean="0">
                <a:latin typeface="Comic Sans MS" panose="030F0702030302020204" pitchFamily="66" charset="0"/>
              </a:rPr>
              <a:t>sont désignés aptes ou inaptes au travail et donc pouvant survivre ou devant mourir. Les </a:t>
            </a:r>
            <a:r>
              <a:rPr lang="fr-FR" sz="1100" dirty="0">
                <a:latin typeface="Comic Sans MS" panose="030F0702030302020204" pitchFamily="66" charset="0"/>
              </a:rPr>
              <a:t>deux jeunes femmes </a:t>
            </a:r>
            <a:r>
              <a:rPr lang="fr-FR" sz="1100" dirty="0" smtClean="0">
                <a:latin typeface="Comic Sans MS" panose="030F0702030302020204" pitchFamily="66" charset="0"/>
              </a:rPr>
              <a:t>mères semblent </a:t>
            </a:r>
            <a:r>
              <a:rPr lang="fr-FR" sz="1100" dirty="0">
                <a:latin typeface="Comic Sans MS" panose="030F0702030302020204" pitchFamily="66" charset="0"/>
              </a:rPr>
              <a:t>questionner, et l’autre SS a un geste </a:t>
            </a:r>
            <a:r>
              <a:rPr lang="fr-FR" sz="1100" dirty="0" smtClean="0">
                <a:latin typeface="Comic Sans MS" panose="030F0702030302020204" pitchFamily="66" charset="0"/>
              </a:rPr>
              <a:t>qui pourrait passer pour apaisant si sa main   n’était pas si grande et son sourire un rictus. </a:t>
            </a:r>
            <a:r>
              <a:rPr lang="fr-FR" sz="1100" dirty="0">
                <a:latin typeface="Comic Sans MS" panose="030F0702030302020204" pitchFamily="66" charset="0"/>
              </a:rPr>
              <a:t>Tel était le principe (voulu et exposé par R. </a:t>
            </a:r>
            <a:r>
              <a:rPr lang="fr-FR" sz="1100" dirty="0" err="1">
                <a:latin typeface="Comic Sans MS" panose="030F0702030302020204" pitchFamily="66" charset="0"/>
              </a:rPr>
              <a:t>Höß</a:t>
            </a:r>
            <a:r>
              <a:rPr lang="fr-FR" sz="1100" dirty="0">
                <a:latin typeface="Comic Sans MS" panose="030F0702030302020204" pitchFamily="66" charset="0"/>
              </a:rPr>
              <a:t> dans ses </a:t>
            </a:r>
            <a:r>
              <a:rPr lang="fr-FR" sz="1100" i="1" dirty="0">
                <a:latin typeface="Comic Sans MS" panose="030F0702030302020204" pitchFamily="66" charset="0"/>
              </a:rPr>
              <a:t>Mémoires</a:t>
            </a:r>
            <a:r>
              <a:rPr lang="fr-FR" sz="1100" dirty="0">
                <a:latin typeface="Comic Sans MS" panose="030F0702030302020204" pitchFamily="66" charset="0"/>
              </a:rPr>
              <a:t>) : chercher à rassurer pour que tout se passe aussi calmement aussi longtemps que </a:t>
            </a:r>
            <a:r>
              <a:rPr lang="fr-FR" sz="1100" dirty="0" smtClean="0">
                <a:latin typeface="Comic Sans MS" panose="030F0702030302020204" pitchFamily="66" charset="0"/>
              </a:rPr>
              <a:t>possible, éliminer sans cri pour éviter une émeute.</a:t>
            </a:r>
            <a:r>
              <a:rPr lang="fr-FR" sz="1100" dirty="0">
                <a:latin typeface="Comic Sans MS" panose="030F0702030302020204" pitchFamily="66" charset="0"/>
              </a:rPr>
              <a:t> </a:t>
            </a:r>
          </a:p>
        </p:txBody>
      </p:sp>
      <p:cxnSp>
        <p:nvCxnSpPr>
          <p:cNvPr id="7" name="Connecteur droit 6"/>
          <p:cNvCxnSpPr/>
          <p:nvPr/>
        </p:nvCxnSpPr>
        <p:spPr>
          <a:xfrm>
            <a:off x="4716016" y="2348880"/>
            <a:ext cx="0" cy="3528392"/>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Connecteur droit avec flèche 8"/>
          <p:cNvCxnSpPr/>
          <p:nvPr/>
        </p:nvCxnSpPr>
        <p:spPr>
          <a:xfrm flipH="1" flipV="1">
            <a:off x="1331640" y="5733256"/>
            <a:ext cx="3384376" cy="1440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Étoile à 5 branches 9"/>
          <p:cNvSpPr/>
          <p:nvPr/>
        </p:nvSpPr>
        <p:spPr>
          <a:xfrm>
            <a:off x="6695084" y="4761148"/>
            <a:ext cx="117727" cy="7200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2" name="Étoile à 5 branches 11"/>
          <p:cNvSpPr/>
          <p:nvPr/>
        </p:nvSpPr>
        <p:spPr>
          <a:xfrm>
            <a:off x="323528" y="2348880"/>
            <a:ext cx="117727" cy="216024"/>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1" name="Interdiction 10"/>
          <p:cNvSpPr/>
          <p:nvPr/>
        </p:nvSpPr>
        <p:spPr>
          <a:xfrm>
            <a:off x="7360579" y="5373215"/>
            <a:ext cx="104550" cy="148695"/>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
        <p:nvSpPr>
          <p:cNvPr id="14" name="Interdiction 13"/>
          <p:cNvSpPr/>
          <p:nvPr/>
        </p:nvSpPr>
        <p:spPr>
          <a:xfrm>
            <a:off x="1907704" y="1772816"/>
            <a:ext cx="216024" cy="216024"/>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
        <p:nvSpPr>
          <p:cNvPr id="15" name="Interdiction 14"/>
          <p:cNvSpPr/>
          <p:nvPr/>
        </p:nvSpPr>
        <p:spPr>
          <a:xfrm>
            <a:off x="4103948" y="1700808"/>
            <a:ext cx="216024" cy="216024"/>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cxnSp>
        <p:nvCxnSpPr>
          <p:cNvPr id="16" name="Connecteur droit avec flèche 15"/>
          <p:cNvCxnSpPr/>
          <p:nvPr/>
        </p:nvCxnSpPr>
        <p:spPr>
          <a:xfrm flipH="1" flipV="1">
            <a:off x="3707904" y="1700808"/>
            <a:ext cx="396044" cy="1080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57840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988840"/>
            <a:ext cx="8229600" cy="1143000"/>
          </a:xfrm>
        </p:spPr>
        <p:style>
          <a:lnRef idx="1">
            <a:schemeClr val="accent2"/>
          </a:lnRef>
          <a:fillRef idx="2">
            <a:schemeClr val="accent2"/>
          </a:fillRef>
          <a:effectRef idx="1">
            <a:schemeClr val="accent2"/>
          </a:effectRef>
          <a:fontRef idx="minor">
            <a:schemeClr val="dk1"/>
          </a:fontRef>
        </p:style>
        <p:txBody>
          <a:bodyPr>
            <a:noAutofit/>
          </a:bodyPr>
          <a:lstStyle/>
          <a:p>
            <a:r>
              <a:rPr lang="fr-FR" sz="3600" dirty="0" smtClean="0">
                <a:latin typeface="Comic Sans MS" panose="030F0702030302020204" pitchFamily="66" charset="0"/>
              </a:rPr>
              <a:t>Œuvre d’un autre peintre déporté </a:t>
            </a:r>
            <a:br>
              <a:rPr lang="fr-FR" sz="3600" dirty="0" smtClean="0">
                <a:latin typeface="Comic Sans MS" panose="030F0702030302020204" pitchFamily="66" charset="0"/>
              </a:rPr>
            </a:br>
            <a:r>
              <a:rPr lang="fr-FR" sz="3600" dirty="0" smtClean="0">
                <a:latin typeface="Comic Sans MS" panose="030F0702030302020204" pitchFamily="66" charset="0"/>
              </a:rPr>
              <a:t>FELIX NUSSBAUM</a:t>
            </a:r>
            <a:endParaRPr lang="fr-FR" sz="3600" dirty="0">
              <a:latin typeface="Comic Sans MS" panose="030F0702030302020204" pitchFamily="66" charset="0"/>
            </a:endParaRPr>
          </a:p>
        </p:txBody>
      </p:sp>
    </p:spTree>
    <p:extLst>
      <p:ext uri="{BB962C8B-B14F-4D97-AF65-F5344CB8AC3E}">
        <p14:creationId xmlns:p14="http://schemas.microsoft.com/office/powerpoint/2010/main" val="949010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116632"/>
            <a:ext cx="8928992" cy="648072"/>
          </a:xfrm>
          <a:ln w="38100"/>
        </p:spPr>
        <p:style>
          <a:lnRef idx="1">
            <a:schemeClr val="dk1"/>
          </a:lnRef>
          <a:fillRef idx="2">
            <a:schemeClr val="dk1"/>
          </a:fillRef>
          <a:effectRef idx="1">
            <a:schemeClr val="dk1"/>
          </a:effectRef>
          <a:fontRef idx="minor">
            <a:schemeClr val="dk1"/>
          </a:fontRef>
        </p:style>
        <p:txBody>
          <a:bodyPr>
            <a:normAutofit fontScale="90000"/>
          </a:bodyPr>
          <a:lstStyle/>
          <a:p>
            <a:r>
              <a:rPr lang="fr-FR" sz="1800" b="1" dirty="0">
                <a:latin typeface="Comic Sans MS" panose="030F0702030302020204" pitchFamily="66" charset="0"/>
              </a:rPr>
              <a:t>Le Triomphe de la </a:t>
            </a:r>
            <a:r>
              <a:rPr lang="fr-FR" sz="1800" b="1" dirty="0" smtClean="0">
                <a:latin typeface="Comic Sans MS" panose="030F0702030302020204" pitchFamily="66" charset="0"/>
              </a:rPr>
              <a:t>mort (Les </a:t>
            </a:r>
            <a:r>
              <a:rPr lang="fr-FR" sz="1800" b="1" dirty="0">
                <a:latin typeface="Comic Sans MS" panose="030F0702030302020204" pitchFamily="66" charset="0"/>
              </a:rPr>
              <a:t>squelettes jouent une danse),</a:t>
            </a:r>
            <a:br>
              <a:rPr lang="fr-FR" sz="1800" b="1" dirty="0">
                <a:latin typeface="Comic Sans MS" panose="030F0702030302020204" pitchFamily="66" charset="0"/>
              </a:rPr>
            </a:br>
            <a:r>
              <a:rPr lang="fr-FR" sz="1800" b="1" dirty="0" smtClean="0">
                <a:latin typeface="Comic Sans MS" panose="030F0702030302020204" pitchFamily="66" charset="0"/>
              </a:rPr>
              <a:t>de Felix-</a:t>
            </a:r>
            <a:r>
              <a:rPr lang="fr-FR" sz="1800" b="1" dirty="0" err="1" smtClean="0">
                <a:latin typeface="Comic Sans MS" panose="030F0702030302020204" pitchFamily="66" charset="0"/>
              </a:rPr>
              <a:t>Nussbaum</a:t>
            </a:r>
            <a:r>
              <a:rPr lang="fr-FR" sz="1800" b="1" dirty="0" smtClean="0">
                <a:latin typeface="Comic Sans MS" panose="030F0702030302020204" pitchFamily="66" charset="0"/>
              </a:rPr>
              <a:t>,</a:t>
            </a:r>
            <a:r>
              <a:rPr lang="fr-FR" sz="1800" b="1" dirty="0">
                <a:latin typeface="Comic Sans MS" panose="030F0702030302020204" pitchFamily="66" charset="0"/>
              </a:rPr>
              <a:t/>
            </a:r>
            <a:br>
              <a:rPr lang="fr-FR" sz="1800" b="1" dirty="0">
                <a:latin typeface="Comic Sans MS" panose="030F0702030302020204" pitchFamily="66" charset="0"/>
              </a:rPr>
            </a:br>
            <a:r>
              <a:rPr lang="fr-FR" sz="1200" b="1" dirty="0">
                <a:latin typeface="Comic Sans MS" panose="030F0702030302020204" pitchFamily="66" charset="0"/>
              </a:rPr>
              <a:t>Huile sur </a:t>
            </a:r>
            <a:r>
              <a:rPr lang="fr-FR" sz="1200" b="1" dirty="0" smtClean="0">
                <a:latin typeface="Comic Sans MS" panose="030F0702030302020204" pitchFamily="66" charset="0"/>
              </a:rPr>
              <a:t>toile de 1944 de 100 </a:t>
            </a:r>
            <a:r>
              <a:rPr lang="fr-FR" sz="1200" b="1" dirty="0">
                <a:latin typeface="Comic Sans MS" panose="030F0702030302020204" pitchFamily="66" charset="0"/>
              </a:rPr>
              <a:t>x 150 cm</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1" y="2187278"/>
            <a:ext cx="4929383" cy="340215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84693" y="1576552"/>
            <a:ext cx="1728193" cy="110799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1100" dirty="0" smtClean="0">
                <a:latin typeface="Comic Sans MS" panose="030F0702030302020204" pitchFamily="66" charset="0"/>
              </a:rPr>
              <a:t>Certains critiques </a:t>
            </a:r>
          </a:p>
          <a:p>
            <a:pPr algn="ctr"/>
            <a:r>
              <a:rPr lang="fr-FR" sz="1100" dirty="0" smtClean="0">
                <a:latin typeface="Comic Sans MS" panose="030F0702030302020204" pitchFamily="66" charset="0"/>
              </a:rPr>
              <a:t>voient dans les </a:t>
            </a:r>
          </a:p>
          <a:p>
            <a:pPr algn="ctr"/>
            <a:r>
              <a:rPr lang="fr-FR" sz="1100" dirty="0" smtClean="0">
                <a:latin typeface="Comic Sans MS" panose="030F0702030302020204" pitchFamily="66" charset="0"/>
              </a:rPr>
              <a:t>cerfs-volants, </a:t>
            </a:r>
          </a:p>
          <a:p>
            <a:pPr algn="ctr"/>
            <a:r>
              <a:rPr lang="fr-FR" sz="1100" dirty="0" smtClean="0">
                <a:latin typeface="Comic Sans MS" panose="030F0702030302020204" pitchFamily="66" charset="0"/>
              </a:rPr>
              <a:t>l’annonce de </a:t>
            </a:r>
          </a:p>
          <a:p>
            <a:pPr algn="ctr"/>
            <a:r>
              <a:rPr lang="fr-FR" sz="1100" dirty="0" smtClean="0">
                <a:latin typeface="Comic Sans MS" panose="030F0702030302020204" pitchFamily="66" charset="0"/>
              </a:rPr>
              <a:t>l’arrivée imminente </a:t>
            </a:r>
          </a:p>
          <a:p>
            <a:pPr algn="ctr"/>
            <a:r>
              <a:rPr lang="fr-FR" sz="1100" dirty="0" smtClean="0">
                <a:latin typeface="Comic Sans MS" panose="030F0702030302020204" pitchFamily="66" charset="0"/>
              </a:rPr>
              <a:t>des Alliés.</a:t>
            </a:r>
            <a:endParaRPr lang="fr-FR" sz="1100" dirty="0">
              <a:latin typeface="Comic Sans MS" panose="030F0702030302020204" pitchFamily="66"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406" y="2492896"/>
            <a:ext cx="910010" cy="91001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104" y="5722661"/>
            <a:ext cx="1215877" cy="101870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718" y="5795408"/>
            <a:ext cx="2294225" cy="94596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725" y="564076"/>
            <a:ext cx="1152128" cy="101247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3" y="3068960"/>
            <a:ext cx="1469561" cy="75618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35496" y="3933056"/>
            <a:ext cx="2088232" cy="212365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100" dirty="0">
                <a:latin typeface="Comic Sans MS" panose="030F0702030302020204" pitchFamily="66" charset="0"/>
              </a:rPr>
              <a:t>Au premier plan, un feuillet </a:t>
            </a:r>
            <a:r>
              <a:rPr lang="fr-FR" sz="1100" dirty="0" smtClean="0">
                <a:latin typeface="Comic Sans MS" panose="030F0702030302020204" pitchFamily="66" charset="0"/>
              </a:rPr>
              <a:t>de partition (voir ci-dessus) </a:t>
            </a:r>
            <a:r>
              <a:rPr lang="fr-FR" sz="1100" dirty="0">
                <a:latin typeface="Comic Sans MS" panose="030F0702030302020204" pitchFamily="66" charset="0"/>
              </a:rPr>
              <a:t>avec les notes de </a:t>
            </a:r>
            <a:r>
              <a:rPr lang="fr-FR" sz="1100" dirty="0" smtClean="0">
                <a:latin typeface="Comic Sans MS" panose="030F0702030302020204" pitchFamily="66" charset="0"/>
              </a:rPr>
              <a:t>la Marche </a:t>
            </a:r>
            <a:r>
              <a:rPr lang="fr-FR" sz="1100" dirty="0">
                <a:latin typeface="Comic Sans MS" panose="030F0702030302020204" pitchFamily="66" charset="0"/>
              </a:rPr>
              <a:t>de Lambeth, extrait de </a:t>
            </a:r>
            <a:r>
              <a:rPr lang="fr-FR" sz="1100" dirty="0" smtClean="0">
                <a:latin typeface="Comic Sans MS" panose="030F0702030302020204" pitchFamily="66" charset="0"/>
              </a:rPr>
              <a:t>la </a:t>
            </a:r>
            <a:r>
              <a:rPr lang="en-US" sz="1100" dirty="0" err="1" smtClean="0">
                <a:latin typeface="Comic Sans MS" panose="030F0702030302020204" pitchFamily="66" charset="0"/>
              </a:rPr>
              <a:t>comédie</a:t>
            </a:r>
            <a:r>
              <a:rPr lang="en-US" sz="1100" dirty="0" smtClean="0">
                <a:latin typeface="Comic Sans MS" panose="030F0702030302020204" pitchFamily="66" charset="0"/>
              </a:rPr>
              <a:t> </a:t>
            </a:r>
            <a:r>
              <a:rPr lang="en-US" sz="1100" dirty="0">
                <a:latin typeface="Comic Sans MS" panose="030F0702030302020204" pitchFamily="66" charset="0"/>
              </a:rPr>
              <a:t>musicale </a:t>
            </a:r>
            <a:r>
              <a:rPr lang="en-US" sz="1100" i="1" dirty="0">
                <a:latin typeface="Comic Sans MS" panose="030F0702030302020204" pitchFamily="66" charset="0"/>
              </a:rPr>
              <a:t>Me and my </a:t>
            </a:r>
            <a:r>
              <a:rPr lang="en-US" sz="1100" i="1" dirty="0" smtClean="0">
                <a:latin typeface="Comic Sans MS" panose="030F0702030302020204" pitchFamily="66" charset="0"/>
              </a:rPr>
              <a:t>Girl </a:t>
            </a:r>
            <a:r>
              <a:rPr lang="fr-FR" sz="1100" dirty="0" smtClean="0">
                <a:latin typeface="Comic Sans MS" panose="030F0702030302020204" pitchFamily="66" charset="0"/>
              </a:rPr>
              <a:t>(paroles </a:t>
            </a:r>
            <a:r>
              <a:rPr lang="fr-FR" sz="1100" dirty="0">
                <a:latin typeface="Comic Sans MS" panose="030F0702030302020204" pitchFamily="66" charset="0"/>
              </a:rPr>
              <a:t>: Douglas </a:t>
            </a:r>
            <a:r>
              <a:rPr lang="fr-FR" sz="1100" dirty="0" err="1" smtClean="0">
                <a:latin typeface="Comic Sans MS" panose="030F0702030302020204" pitchFamily="66" charset="0"/>
              </a:rPr>
              <a:t>Furber</a:t>
            </a:r>
            <a:r>
              <a:rPr lang="fr-FR" sz="1100" dirty="0" smtClean="0">
                <a:latin typeface="Comic Sans MS" panose="030F0702030302020204" pitchFamily="66" charset="0"/>
              </a:rPr>
              <a:t>, musique </a:t>
            </a:r>
            <a:r>
              <a:rPr lang="fr-FR" sz="1100" dirty="0">
                <a:latin typeface="Comic Sans MS" panose="030F0702030302020204" pitchFamily="66" charset="0"/>
              </a:rPr>
              <a:t>: Nicolas Gray) donnée </a:t>
            </a:r>
            <a:r>
              <a:rPr lang="fr-FR" sz="1100" dirty="0" smtClean="0">
                <a:latin typeface="Comic Sans MS" panose="030F0702030302020204" pitchFamily="66" charset="0"/>
              </a:rPr>
              <a:t>à Londres </a:t>
            </a:r>
            <a:r>
              <a:rPr lang="fr-FR" sz="1100" dirty="0">
                <a:latin typeface="Comic Sans MS" panose="030F0702030302020204" pitchFamily="66" charset="0"/>
              </a:rPr>
              <a:t>en 1937. La chanson, </a:t>
            </a:r>
            <a:r>
              <a:rPr lang="fr-FR" sz="1100" dirty="0" smtClean="0">
                <a:latin typeface="Comic Sans MS" panose="030F0702030302020204" pitchFamily="66" charset="0"/>
              </a:rPr>
              <a:t>très populaire</a:t>
            </a:r>
            <a:r>
              <a:rPr lang="fr-FR" sz="1100" dirty="0">
                <a:latin typeface="Comic Sans MS" panose="030F0702030302020204" pitchFamily="66" charset="0"/>
              </a:rPr>
              <a:t>, </a:t>
            </a:r>
            <a:r>
              <a:rPr lang="fr-FR" sz="1100" dirty="0" smtClean="0">
                <a:latin typeface="Comic Sans MS" panose="030F0702030302020204" pitchFamily="66" charset="0"/>
              </a:rPr>
              <a:t>était constamment diffusée </a:t>
            </a:r>
            <a:r>
              <a:rPr lang="fr-FR" sz="1100" dirty="0">
                <a:latin typeface="Comic Sans MS" panose="030F0702030302020204" pitchFamily="66" charset="0"/>
              </a:rPr>
              <a:t>par la BBC, qu’on </a:t>
            </a:r>
            <a:r>
              <a:rPr lang="fr-FR" sz="1100" dirty="0" smtClean="0">
                <a:latin typeface="Comic Sans MS" panose="030F0702030302020204" pitchFamily="66" charset="0"/>
              </a:rPr>
              <a:t>pouvait écouter </a:t>
            </a:r>
            <a:r>
              <a:rPr lang="fr-FR" sz="1100" dirty="0">
                <a:latin typeface="Comic Sans MS" panose="030F0702030302020204" pitchFamily="66" charset="0"/>
              </a:rPr>
              <a:t>en Belgique. </a:t>
            </a:r>
          </a:p>
        </p:txBody>
      </p:sp>
      <p:cxnSp>
        <p:nvCxnSpPr>
          <p:cNvPr id="8" name="Connecteur droit 7"/>
          <p:cNvCxnSpPr/>
          <p:nvPr/>
        </p:nvCxnSpPr>
        <p:spPr>
          <a:xfrm>
            <a:off x="2123728" y="5722660"/>
            <a:ext cx="7920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Connecteur droit avec flèche 10"/>
          <p:cNvCxnSpPr/>
          <p:nvPr/>
        </p:nvCxnSpPr>
        <p:spPr>
          <a:xfrm flipV="1">
            <a:off x="2915816" y="5413866"/>
            <a:ext cx="432048" cy="3087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Connecteur droit avec flèche 12"/>
          <p:cNvCxnSpPr/>
          <p:nvPr/>
        </p:nvCxnSpPr>
        <p:spPr>
          <a:xfrm>
            <a:off x="1773587" y="2275719"/>
            <a:ext cx="700282" cy="4343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ZoneTexte 13"/>
          <p:cNvSpPr txBox="1"/>
          <p:nvPr/>
        </p:nvSpPr>
        <p:spPr>
          <a:xfrm>
            <a:off x="4694560" y="5722660"/>
            <a:ext cx="2109688" cy="110799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100" dirty="0" smtClean="0"/>
              <a:t>Malgré, la tristesse du sujet,  deux signes d'espoir </a:t>
            </a:r>
            <a:r>
              <a:rPr lang="fr-FR" sz="1100" dirty="0"/>
              <a:t>: au </a:t>
            </a:r>
            <a:r>
              <a:rPr lang="fr-FR" sz="1100" dirty="0" smtClean="0"/>
              <a:t>centre apparaissent, </a:t>
            </a:r>
            <a:r>
              <a:rPr lang="fr-FR" sz="1100" dirty="0"/>
              <a:t>une </a:t>
            </a:r>
            <a:r>
              <a:rPr lang="fr-FR" sz="1100" dirty="0" smtClean="0"/>
              <a:t>carte avec </a:t>
            </a:r>
            <a:r>
              <a:rPr lang="fr-FR" sz="1100" dirty="0"/>
              <a:t>un </a:t>
            </a:r>
            <a:r>
              <a:rPr lang="fr-FR" sz="1100" dirty="0" err="1"/>
              <a:t>coeur</a:t>
            </a:r>
            <a:r>
              <a:rPr lang="fr-FR" sz="1100" dirty="0"/>
              <a:t> rouge et </a:t>
            </a:r>
            <a:r>
              <a:rPr lang="fr-FR" sz="1100" dirty="0" smtClean="0"/>
              <a:t>une palette </a:t>
            </a:r>
            <a:r>
              <a:rPr lang="fr-FR" sz="1100" dirty="0"/>
              <a:t>de peinture, pleine </a:t>
            </a:r>
            <a:r>
              <a:rPr lang="fr-FR" sz="1100" dirty="0" smtClean="0"/>
              <a:t>de couleurs </a:t>
            </a:r>
            <a:r>
              <a:rPr lang="fr-FR" sz="1100" dirty="0"/>
              <a:t>riches.</a:t>
            </a:r>
            <a:endParaRPr lang="fr-FR" sz="1100" dirty="0">
              <a:latin typeface="Comic Sans MS" panose="030F0702030302020204" pitchFamily="66" charset="0"/>
            </a:endParaRPr>
          </a:p>
        </p:txBody>
      </p:sp>
      <p:cxnSp>
        <p:nvCxnSpPr>
          <p:cNvPr id="16" name="Connecteur droit avec flèche 15"/>
          <p:cNvCxnSpPr/>
          <p:nvPr/>
        </p:nvCxnSpPr>
        <p:spPr>
          <a:xfrm flipV="1">
            <a:off x="4178299" y="5413866"/>
            <a:ext cx="429705" cy="3087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Connecteur droit 20"/>
          <p:cNvCxnSpPr/>
          <p:nvPr/>
        </p:nvCxnSpPr>
        <p:spPr>
          <a:xfrm flipH="1">
            <a:off x="5940152" y="5722662"/>
            <a:ext cx="1008112" cy="13411"/>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Connecteur droit avec flèche 22"/>
          <p:cNvCxnSpPr/>
          <p:nvPr/>
        </p:nvCxnSpPr>
        <p:spPr>
          <a:xfrm flipV="1">
            <a:off x="5940152" y="5229198"/>
            <a:ext cx="0" cy="4934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8" name="ZoneTexte 27"/>
          <p:cNvSpPr txBox="1"/>
          <p:nvPr/>
        </p:nvSpPr>
        <p:spPr>
          <a:xfrm>
            <a:off x="7236296" y="3987836"/>
            <a:ext cx="1907704" cy="161582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100" dirty="0"/>
              <a:t>Au premier plan, des objets</a:t>
            </a:r>
          </a:p>
          <a:p>
            <a:r>
              <a:rPr lang="fr-FR" sz="1100" dirty="0"/>
              <a:t>de la vie quotidienne (des</a:t>
            </a:r>
          </a:p>
          <a:p>
            <a:r>
              <a:rPr lang="fr-FR" sz="1100" dirty="0"/>
              <a:t>livres, une lampe, une</a:t>
            </a:r>
          </a:p>
          <a:p>
            <a:r>
              <a:rPr lang="fr-FR" sz="1100" dirty="0"/>
              <a:t>horloge, un téléphone, une</a:t>
            </a:r>
          </a:p>
          <a:p>
            <a:r>
              <a:rPr lang="fr-FR" sz="1100" dirty="0"/>
              <a:t>bicyclette) et des </a:t>
            </a:r>
            <a:r>
              <a:rPr lang="fr-FR" sz="1100" dirty="0" err="1"/>
              <a:t>oeuvres</a:t>
            </a:r>
            <a:endParaRPr lang="fr-FR" sz="1100" dirty="0"/>
          </a:p>
          <a:p>
            <a:r>
              <a:rPr lang="fr-FR" sz="1100" dirty="0"/>
              <a:t>d’art elles aussi détruites. </a:t>
            </a:r>
            <a:r>
              <a:rPr lang="fr-FR" sz="1100" dirty="0" smtClean="0"/>
              <a:t>De la </a:t>
            </a:r>
            <a:r>
              <a:rPr lang="fr-FR" sz="1100" dirty="0"/>
              <a:t>culture et des arts de </a:t>
            </a:r>
            <a:r>
              <a:rPr lang="fr-FR" sz="1100" dirty="0" smtClean="0"/>
              <a:t>la civilisation </a:t>
            </a:r>
            <a:r>
              <a:rPr lang="fr-FR" sz="1100" dirty="0"/>
              <a:t>occidentale, il </a:t>
            </a:r>
            <a:r>
              <a:rPr lang="fr-FR" sz="1100" dirty="0" smtClean="0"/>
              <a:t>ne reste </a:t>
            </a:r>
            <a:r>
              <a:rPr lang="fr-FR" sz="1100" dirty="0"/>
              <a:t>que des </a:t>
            </a:r>
            <a:r>
              <a:rPr lang="fr-FR" sz="1100" dirty="0" smtClean="0"/>
              <a:t>ruines, </a:t>
            </a:r>
            <a:endParaRPr lang="fr-FR" sz="1100" dirty="0">
              <a:latin typeface="Comic Sans MS" panose="030F0702030302020204" pitchFamily="66" charset="0"/>
            </a:endParaRPr>
          </a:p>
        </p:txBody>
      </p:sp>
      <p:cxnSp>
        <p:nvCxnSpPr>
          <p:cNvPr id="11275" name="Connecteur droit avec flèche 11274"/>
          <p:cNvCxnSpPr>
            <a:stCxn id="11266" idx="3"/>
          </p:cNvCxnSpPr>
          <p:nvPr/>
        </p:nvCxnSpPr>
        <p:spPr>
          <a:xfrm flipH="1" flipV="1">
            <a:off x="5652120" y="3825143"/>
            <a:ext cx="1328984" cy="6321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277" name="Connecteur droit 11276"/>
          <p:cNvCxnSpPr>
            <a:endCxn id="11266" idx="3"/>
          </p:cNvCxnSpPr>
          <p:nvPr/>
        </p:nvCxnSpPr>
        <p:spPr>
          <a:xfrm flipH="1">
            <a:off x="6981104" y="3402906"/>
            <a:ext cx="327200" cy="485451"/>
          </a:xfrm>
          <a:prstGeom prst="line">
            <a:avLst/>
          </a:prstGeom>
        </p:spPr>
        <p:style>
          <a:lnRef idx="3">
            <a:schemeClr val="accent2"/>
          </a:lnRef>
          <a:fillRef idx="0">
            <a:schemeClr val="accent2"/>
          </a:fillRef>
          <a:effectRef idx="2">
            <a:schemeClr val="accent2"/>
          </a:effectRef>
          <a:fontRef idx="minor">
            <a:schemeClr val="tx1"/>
          </a:fontRef>
        </p:style>
      </p:cxnSp>
      <p:sp>
        <p:nvSpPr>
          <p:cNvPr id="11279" name="ZoneTexte 11278"/>
          <p:cNvSpPr txBox="1"/>
          <p:nvPr/>
        </p:nvSpPr>
        <p:spPr>
          <a:xfrm>
            <a:off x="7381936" y="3511859"/>
            <a:ext cx="136652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100" dirty="0"/>
              <a:t>Le </a:t>
            </a:r>
            <a:r>
              <a:rPr lang="fr-FR" sz="1100" dirty="0" smtClean="0"/>
              <a:t>joueur d’orgue </a:t>
            </a:r>
            <a:r>
              <a:rPr lang="fr-FR" sz="1100" dirty="0"/>
              <a:t>de</a:t>
            </a:r>
          </a:p>
          <a:p>
            <a:r>
              <a:rPr lang="fr-FR" sz="1100" dirty="0"/>
              <a:t>Barbarie.</a:t>
            </a:r>
            <a:endParaRPr lang="fr-FR" sz="1100" dirty="0">
              <a:latin typeface="Comic Sans MS" panose="030F0702030302020204" pitchFamily="66" charset="0"/>
            </a:endParaRPr>
          </a:p>
        </p:txBody>
      </p:sp>
      <p:sp>
        <p:nvSpPr>
          <p:cNvPr id="11280" name="ZoneTexte 11279"/>
          <p:cNvSpPr txBox="1"/>
          <p:nvPr/>
        </p:nvSpPr>
        <p:spPr>
          <a:xfrm>
            <a:off x="1773587" y="807111"/>
            <a:ext cx="7331114"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000" dirty="0" smtClean="0"/>
              <a:t>Ce tableau est la </a:t>
            </a:r>
            <a:r>
              <a:rPr lang="fr-FR" sz="1000" dirty="0"/>
              <a:t>dernière peinture connue de Felix </a:t>
            </a:r>
            <a:r>
              <a:rPr lang="fr-FR" sz="1000" dirty="0" err="1"/>
              <a:t>Nussbaum</a:t>
            </a:r>
            <a:r>
              <a:rPr lang="fr-FR" sz="1000" dirty="0"/>
              <a:t>. </a:t>
            </a:r>
            <a:r>
              <a:rPr lang="fr-FR" sz="1000" dirty="0" smtClean="0"/>
              <a:t>Elle date </a:t>
            </a:r>
            <a:r>
              <a:rPr lang="fr-FR" sz="1000" dirty="0"/>
              <a:t>du 18 avril 1944 ; le peintre fût arrêté le 20 juin </a:t>
            </a:r>
            <a:r>
              <a:rPr lang="fr-FR" sz="1000" dirty="0" smtClean="0"/>
              <a:t>suivant. Il représente </a:t>
            </a:r>
            <a:r>
              <a:rPr lang="fr-FR" sz="1000" dirty="0"/>
              <a:t>une terre désolée et stérile (</a:t>
            </a:r>
            <a:r>
              <a:rPr lang="fr-FR" sz="1000" dirty="0" smtClean="0"/>
              <a:t>seuls végétaux morts : ex : carcasse </a:t>
            </a:r>
            <a:r>
              <a:rPr lang="fr-FR" sz="1000" dirty="0"/>
              <a:t>d’arbre </a:t>
            </a:r>
            <a:r>
              <a:rPr lang="fr-FR" sz="1000" dirty="0" smtClean="0"/>
              <a:t>à </a:t>
            </a:r>
            <a:r>
              <a:rPr lang="fr-FR" sz="1000" dirty="0"/>
              <a:t>l’arrière plan. On y aperçoit également des ruines de murs et de </a:t>
            </a:r>
            <a:r>
              <a:rPr lang="fr-FR" sz="1000" dirty="0" smtClean="0"/>
              <a:t>maisons = paysage </a:t>
            </a:r>
            <a:r>
              <a:rPr lang="fr-FR" sz="1000" dirty="0"/>
              <a:t>apocalyptique, sur lequel des </a:t>
            </a:r>
            <a:r>
              <a:rPr lang="fr-FR" sz="1000" dirty="0" smtClean="0"/>
              <a:t>créatures squelettiques </a:t>
            </a:r>
            <a:r>
              <a:rPr lang="fr-FR" sz="1000" dirty="0"/>
              <a:t>dansent et jouent de la musique avec des instruments </a:t>
            </a:r>
            <a:r>
              <a:rPr lang="fr-FR" sz="1000" dirty="0" smtClean="0"/>
              <a:t>en </a:t>
            </a:r>
            <a:r>
              <a:rPr lang="fr-FR" sz="1000" dirty="0"/>
              <a:t>partie détruits (violon, trompettes, grosse caisse, etc.). Deux squelettes </a:t>
            </a:r>
            <a:r>
              <a:rPr lang="fr-FR" sz="1000" dirty="0" smtClean="0"/>
              <a:t>ne font </a:t>
            </a:r>
            <a:r>
              <a:rPr lang="fr-FR" sz="1000" dirty="0"/>
              <a:t>aucun usage de leurs instruments : le joueur d’orgue de Barbarie </a:t>
            </a:r>
            <a:r>
              <a:rPr lang="fr-FR" sz="1000" dirty="0" smtClean="0"/>
              <a:t>et l’ange </a:t>
            </a:r>
            <a:r>
              <a:rPr lang="fr-FR" sz="1000" dirty="0"/>
              <a:t>flûtiste. Le joueur d’orgue est l’alter ego de </a:t>
            </a:r>
            <a:r>
              <a:rPr lang="fr-FR" sz="1000" dirty="0" err="1"/>
              <a:t>Nussbaum</a:t>
            </a:r>
            <a:r>
              <a:rPr lang="fr-FR" sz="1000" dirty="0"/>
              <a:t>, qui l’a </a:t>
            </a:r>
            <a:r>
              <a:rPr lang="fr-FR" sz="1000" dirty="0" smtClean="0"/>
              <a:t>déjà utilisé </a:t>
            </a:r>
            <a:r>
              <a:rPr lang="fr-FR" sz="1000" dirty="0"/>
              <a:t>dans un tableau au titre </a:t>
            </a:r>
            <a:r>
              <a:rPr lang="fr-FR" sz="1000" dirty="0" smtClean="0"/>
              <a:t>éponyme (portant son nom). L’ange </a:t>
            </a:r>
            <a:r>
              <a:rPr lang="fr-FR" sz="1000" dirty="0"/>
              <a:t>de la mort, </a:t>
            </a:r>
            <a:r>
              <a:rPr lang="fr-FR" sz="1000" dirty="0" smtClean="0"/>
              <a:t>nous fixe. C’est </a:t>
            </a:r>
            <a:r>
              <a:rPr lang="fr-FR" sz="1000" dirty="0"/>
              <a:t>un indice supplémentaire de la fin que </a:t>
            </a:r>
            <a:r>
              <a:rPr lang="fr-FR" sz="1000" dirty="0" err="1"/>
              <a:t>Nussbaum</a:t>
            </a:r>
            <a:r>
              <a:rPr lang="fr-FR" sz="1000" dirty="0"/>
              <a:t> </a:t>
            </a:r>
            <a:r>
              <a:rPr lang="fr-FR" sz="1000" dirty="0" smtClean="0"/>
              <a:t>sait imminente</a:t>
            </a:r>
            <a:r>
              <a:rPr lang="fr-FR" sz="1000" dirty="0"/>
              <a:t>. La présence de peau montre que ces squelettes ne sont pas tout à fait morts, </a:t>
            </a:r>
            <a:r>
              <a:rPr lang="fr-FR" sz="1000" dirty="0" smtClean="0"/>
              <a:t>  </a:t>
            </a:r>
            <a:r>
              <a:rPr lang="fr-FR" sz="1000" dirty="0" err="1"/>
              <a:t>Nussbaum</a:t>
            </a:r>
            <a:r>
              <a:rPr lang="fr-FR" sz="1000" dirty="0"/>
              <a:t> </a:t>
            </a:r>
            <a:r>
              <a:rPr lang="fr-FR" sz="1000" dirty="0" smtClean="0"/>
              <a:t>, nous dit qu’il connaît </a:t>
            </a:r>
            <a:r>
              <a:rPr lang="fr-FR" sz="1000" dirty="0"/>
              <a:t>la </a:t>
            </a:r>
            <a:r>
              <a:rPr lang="fr-FR" sz="1000" dirty="0" smtClean="0"/>
              <a:t>réalité </a:t>
            </a:r>
            <a:r>
              <a:rPr lang="fr-FR" sz="1000" dirty="0"/>
              <a:t>des camps de concentration (des « morts vivants » </a:t>
            </a:r>
            <a:r>
              <a:rPr lang="fr-FR" sz="1000" dirty="0" smtClean="0"/>
              <a:t>en Sursis., Ce </a:t>
            </a:r>
            <a:r>
              <a:rPr lang="fr-FR" sz="1000" dirty="0"/>
              <a:t>tableau rappelle deux thèmes de la tradition occidentale chrétienne : le Jugement dernier et la </a:t>
            </a:r>
            <a:r>
              <a:rPr lang="fr-FR" sz="1000" dirty="0" smtClean="0"/>
              <a:t>Danse macabre</a:t>
            </a:r>
            <a:r>
              <a:rPr lang="fr-FR" sz="1000" dirty="0"/>
              <a:t>. </a:t>
            </a:r>
            <a:endParaRPr lang="fr-FR" sz="1000" dirty="0">
              <a:latin typeface="Comic Sans MS" panose="030F0702030302020204" pitchFamily="66" charset="0"/>
            </a:endParaRPr>
          </a:p>
        </p:txBody>
      </p:sp>
    </p:spTree>
    <p:extLst>
      <p:ext uri="{BB962C8B-B14F-4D97-AF65-F5344CB8AC3E}">
        <p14:creationId xmlns:p14="http://schemas.microsoft.com/office/powerpoint/2010/main" val="1623385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11760" y="692696"/>
            <a:ext cx="6501408" cy="5472608"/>
          </a:xfrm>
        </p:spPr>
        <p:style>
          <a:lnRef idx="1">
            <a:schemeClr val="dk1"/>
          </a:lnRef>
          <a:fillRef idx="2">
            <a:schemeClr val="dk1"/>
          </a:fillRef>
          <a:effectRef idx="1">
            <a:schemeClr val="dk1"/>
          </a:effectRef>
          <a:fontRef idx="minor">
            <a:schemeClr val="dk1"/>
          </a:fontRef>
        </p:style>
        <p:txBody>
          <a:bodyPr>
            <a:normAutofit fontScale="40000" lnSpcReduction="20000"/>
          </a:bodyPr>
          <a:lstStyle/>
          <a:p>
            <a:pPr marL="0" indent="0">
              <a:lnSpc>
                <a:spcPct val="120000"/>
              </a:lnSpc>
              <a:spcBef>
                <a:spcPts val="0"/>
              </a:spcBef>
              <a:buNone/>
            </a:pPr>
            <a:r>
              <a:rPr lang="fr-FR" dirty="0" smtClean="0">
                <a:latin typeface="Comic Sans MS" panose="030F0702030302020204" pitchFamily="66" charset="0"/>
              </a:rPr>
              <a:t>David </a:t>
            </a:r>
            <a:r>
              <a:rPr lang="fr-FR" dirty="0" err="1" smtClean="0">
                <a:latin typeface="Comic Sans MS" panose="030F0702030302020204" pitchFamily="66" charset="0"/>
              </a:rPr>
              <a:t>Oler</a:t>
            </a:r>
            <a:r>
              <a:rPr lang="fr-FR" dirty="0" smtClean="0">
                <a:latin typeface="Comic Sans MS" panose="030F0702030302020204" pitchFamily="66" charset="0"/>
              </a:rPr>
              <a:t> Juif, né en 1902 à Varsovie (Pologne). Il suit une formation  à l’Académie des Beaux-arts de Danzig [Gdansk] avec une dispense du fait de son jeune âge, puis à Berlin à seize ans.</a:t>
            </a:r>
          </a:p>
          <a:p>
            <a:pPr marL="0" indent="0">
              <a:lnSpc>
                <a:spcPct val="120000"/>
              </a:lnSpc>
              <a:spcBef>
                <a:spcPts val="0"/>
              </a:spcBef>
              <a:buNone/>
            </a:pPr>
            <a:r>
              <a:rPr lang="fr-FR" dirty="0" smtClean="0">
                <a:latin typeface="Comic Sans MS" panose="030F0702030302020204" pitchFamily="66" charset="0"/>
              </a:rPr>
              <a:t>Puis, il choisira la France et s’installera à Paris dans les années 20. </a:t>
            </a:r>
          </a:p>
          <a:p>
            <a:pPr marL="0" indent="0">
              <a:lnSpc>
                <a:spcPct val="120000"/>
              </a:lnSpc>
              <a:spcBef>
                <a:spcPts val="0"/>
              </a:spcBef>
              <a:buNone/>
            </a:pPr>
            <a:r>
              <a:rPr lang="fr-FR" dirty="0" smtClean="0">
                <a:latin typeface="Comic Sans MS" panose="030F0702030302020204" pitchFamily="66" charset="0"/>
              </a:rPr>
              <a:t>Il fréquente alors le Montparnasse des artistes et travaille dans l’industrie du film, notamment pour la Paramount. On lui doit entre autres des affiches de cinéma et des travaux de décorateur.</a:t>
            </a:r>
          </a:p>
          <a:p>
            <a:pPr marL="0" indent="0">
              <a:lnSpc>
                <a:spcPct val="120000"/>
              </a:lnSpc>
              <a:spcBef>
                <a:spcPts val="0"/>
              </a:spcBef>
              <a:buNone/>
            </a:pPr>
            <a:r>
              <a:rPr lang="fr-FR" dirty="0" smtClean="0">
                <a:latin typeface="Comic Sans MS" panose="030F0702030302020204" pitchFamily="66" charset="0"/>
              </a:rPr>
              <a:t>Il décide d’orthographier définitivement son nom en "Olère" ce qui semble pouvoir être interprété sans hésitation comme un choix profond et véritable de la France.</a:t>
            </a:r>
            <a:br>
              <a:rPr lang="fr-FR" dirty="0" smtClean="0">
                <a:latin typeface="Comic Sans MS" panose="030F0702030302020204" pitchFamily="66" charset="0"/>
              </a:rPr>
            </a:br>
            <a:r>
              <a:rPr lang="fr-FR" dirty="0" smtClean="0">
                <a:latin typeface="Comic Sans MS" panose="030F0702030302020204" pitchFamily="66" charset="0"/>
              </a:rPr>
              <a:t>En </a:t>
            </a:r>
            <a:r>
              <a:rPr lang="fr-FR" dirty="0">
                <a:latin typeface="Comic Sans MS" panose="030F0702030302020204" pitchFamily="66" charset="0"/>
              </a:rPr>
              <a:t>1937 il obtient la nationalité française. P</a:t>
            </a:r>
            <a:r>
              <a:rPr lang="fr-FR" dirty="0" smtClean="0">
                <a:latin typeface="Comic Sans MS" panose="030F0702030302020204" pitchFamily="66" charset="0"/>
              </a:rPr>
              <a:t>uis </a:t>
            </a:r>
            <a:r>
              <a:rPr lang="fr-FR" dirty="0">
                <a:latin typeface="Comic Sans MS" panose="030F0702030302020204" pitchFamily="66" charset="0"/>
              </a:rPr>
              <a:t>très vite la France entre en guerre. David est un soldat français. Il est appelé au 134è régiment d’infanterie à Lons-le-Saunier. </a:t>
            </a:r>
            <a:br>
              <a:rPr lang="fr-FR" dirty="0">
                <a:latin typeface="Comic Sans MS" panose="030F0702030302020204" pitchFamily="66" charset="0"/>
              </a:rPr>
            </a:br>
            <a:r>
              <a:rPr lang="fr-FR" dirty="0" smtClean="0">
                <a:latin typeface="Comic Sans MS" panose="030F0702030302020204" pitchFamily="66" charset="0"/>
              </a:rPr>
              <a:t>Il </a:t>
            </a:r>
            <a:r>
              <a:rPr lang="fr-FR" dirty="0">
                <a:latin typeface="Comic Sans MS" panose="030F0702030302020204" pitchFamily="66" charset="0"/>
              </a:rPr>
              <a:t>est démobilisé en 40, après l'Armistice … et déchu de sa nationalité française du fait des lois antijuives sévissant alors en France</a:t>
            </a:r>
            <a:r>
              <a:rPr lang="fr-FR" dirty="0" smtClean="0">
                <a:latin typeface="Comic Sans MS" panose="030F0702030302020204" pitchFamily="66" charset="0"/>
              </a:rPr>
              <a:t>.</a:t>
            </a:r>
            <a:r>
              <a:rPr lang="fr-FR" dirty="0">
                <a:latin typeface="Comic Sans MS" panose="030F0702030302020204" pitchFamily="66" charset="0"/>
              </a:rPr>
              <a:t/>
            </a:r>
            <a:br>
              <a:rPr lang="fr-FR" dirty="0">
                <a:latin typeface="Comic Sans MS" panose="030F0702030302020204" pitchFamily="66" charset="0"/>
              </a:rPr>
            </a:br>
            <a:r>
              <a:rPr lang="fr-FR" dirty="0">
                <a:latin typeface="Comic Sans MS" panose="030F0702030302020204" pitchFamily="66" charset="0"/>
              </a:rPr>
              <a:t>Il est arrêté le 20 février 43 à son domicile par la police française</a:t>
            </a:r>
            <a:r>
              <a:rPr lang="fr-FR" dirty="0" smtClean="0">
                <a:latin typeface="Comic Sans MS" panose="030F0702030302020204" pitchFamily="66" charset="0"/>
              </a:rPr>
              <a:t>.</a:t>
            </a:r>
            <a:r>
              <a:rPr lang="fr-FR" dirty="0">
                <a:latin typeface="Comic Sans MS" panose="030F0702030302020204" pitchFamily="66" charset="0"/>
              </a:rPr>
              <a:t/>
            </a:r>
            <a:br>
              <a:rPr lang="fr-FR" dirty="0">
                <a:latin typeface="Comic Sans MS" panose="030F0702030302020204" pitchFamily="66" charset="0"/>
              </a:rPr>
            </a:br>
            <a:r>
              <a:rPr lang="fr-FR" dirty="0">
                <a:latin typeface="Comic Sans MS" panose="030F0702030302020204" pitchFamily="66" charset="0"/>
              </a:rPr>
              <a:t>Outre ses compétences artistiques, David Olère parlait de nombreuses langues : Yiddish avec ses parents, Polonais puisque Varsovien, Russe du fait de sa scolarité, Allemand suite à son séjour à Berlin, Anglais et Français. De telles compétences linguistiques étaient un atout important, voire essentiel pour accroître les chances de survie dans le camp, nombreux sont les survivants qui en témoignent</a:t>
            </a:r>
            <a:r>
              <a:rPr lang="fr-FR" dirty="0" smtClean="0">
                <a:latin typeface="Comic Sans MS" panose="030F0702030302020204" pitchFamily="66" charset="0"/>
              </a:rPr>
              <a:t>.</a:t>
            </a:r>
          </a:p>
          <a:p>
            <a:pPr marL="0" indent="0">
              <a:lnSpc>
                <a:spcPct val="120000"/>
              </a:lnSpc>
              <a:spcBef>
                <a:spcPts val="0"/>
              </a:spcBef>
              <a:buNone/>
            </a:pPr>
            <a:r>
              <a:rPr lang="fr-FR" dirty="0" smtClean="0">
                <a:latin typeface="Comic Sans MS" panose="030F0702030302020204" pitchFamily="66" charset="0"/>
              </a:rPr>
              <a:t>Durant </a:t>
            </a:r>
            <a:r>
              <a:rPr lang="fr-FR" dirty="0">
                <a:latin typeface="Comic Sans MS" panose="030F0702030302020204" pitchFamily="66" charset="0"/>
              </a:rPr>
              <a:t>toute une "première période" après son retour, David Olère n’a fait que des dessins. Il est passé à l’huile sur toile quelques années plus tard. Ce changement de support et de matériau est aussi, bien entendu, une évolution dans son œuvre et très vraisemblablement dans son rapport intime au réel du camp. Il s’éloigne alors du témoignage-documentaire et s’oriente peu à peu vers une dimension de </a:t>
            </a:r>
            <a:r>
              <a:rPr lang="fr-FR" dirty="0" smtClean="0">
                <a:latin typeface="Comic Sans MS" panose="030F0702030302020204" pitchFamily="66" charset="0"/>
              </a:rPr>
              <a:t>témoignage-allégorie</a:t>
            </a:r>
            <a:endParaRPr lang="fr-FR" dirty="0">
              <a:latin typeface="Comic Sans MS" panose="030F0702030302020204" pitchFamily="66"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332656"/>
            <a:ext cx="1878469" cy="2592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86" y="3429000"/>
            <a:ext cx="2113949" cy="21602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615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706090"/>
          </a:xfrm>
        </p:spPr>
        <p:style>
          <a:lnRef idx="2">
            <a:schemeClr val="dk1"/>
          </a:lnRef>
          <a:fillRef idx="1">
            <a:schemeClr val="lt1"/>
          </a:fillRef>
          <a:effectRef idx="0">
            <a:schemeClr val="dk1"/>
          </a:effectRef>
          <a:fontRef idx="minor">
            <a:schemeClr val="dk1"/>
          </a:fontRef>
        </p:style>
        <p:txBody>
          <a:bodyPr>
            <a:normAutofit fontScale="90000"/>
          </a:bodyPr>
          <a:lstStyle/>
          <a:p>
            <a:r>
              <a:rPr lang="fr-FR" sz="2400" dirty="0" smtClean="0">
                <a:latin typeface="Comic Sans MS" panose="030F0702030302020204" pitchFamily="66" charset="0"/>
              </a:rPr>
              <a:t>Les différentes étapes de la déportation à l’extermination </a:t>
            </a:r>
            <a:br>
              <a:rPr lang="fr-FR" sz="2400" dirty="0" smtClean="0">
                <a:latin typeface="Comic Sans MS" panose="030F0702030302020204" pitchFamily="66" charset="0"/>
              </a:rPr>
            </a:br>
            <a:r>
              <a:rPr lang="fr-FR" sz="2400" dirty="0" smtClean="0">
                <a:latin typeface="Comic Sans MS" panose="030F0702030302020204" pitchFamily="66" charset="0"/>
              </a:rPr>
              <a:t>à travers les dessins de David Olère</a:t>
            </a:r>
            <a:endParaRPr lang="fr-FR" sz="2400" dirty="0">
              <a:latin typeface="Comic Sans MS" panose="030F0702030302020204" pitchFamily="66"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3883149" cy="276998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355976" y="1124744"/>
            <a:ext cx="4320480" cy="230832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1200" dirty="0" smtClean="0">
                <a:latin typeface="Comic Sans MS" panose="030F0702030302020204" pitchFamily="66" charset="0"/>
              </a:rPr>
              <a:t>David Olère comme tout déporté : </a:t>
            </a:r>
          </a:p>
          <a:p>
            <a:pPr algn="ctr"/>
            <a:r>
              <a:rPr lang="fr-FR" sz="1200" dirty="0" smtClean="0">
                <a:latin typeface="Comic Sans MS" panose="030F0702030302020204" pitchFamily="66" charset="0"/>
              </a:rPr>
              <a:t>Rasé entièrement, </a:t>
            </a:r>
            <a:r>
              <a:rPr lang="fr-FR" sz="1200" dirty="0">
                <a:latin typeface="Comic Sans MS" panose="030F0702030302020204" pitchFamily="66" charset="0"/>
              </a:rPr>
              <a:t>dépouillé de tous ses biens, y compris la moindre photo, la moindre lettre rattachant au passé, vêtu de "rayés" aux tailles aléatoires et </a:t>
            </a:r>
            <a:r>
              <a:rPr lang="fr-FR" sz="1200" dirty="0" smtClean="0">
                <a:latin typeface="Comic Sans MS" panose="030F0702030302020204" pitchFamily="66" charset="0"/>
              </a:rPr>
              <a:t>tatoué comme du bétail, </a:t>
            </a:r>
            <a:r>
              <a:rPr lang="fr-FR" sz="1200" dirty="0">
                <a:latin typeface="Comic Sans MS" panose="030F0702030302020204" pitchFamily="66" charset="0"/>
              </a:rPr>
              <a:t>il va apprendre à marcher "</a:t>
            </a:r>
            <a:r>
              <a:rPr lang="fr-FR" sz="1200" dirty="0" err="1">
                <a:latin typeface="Comic Sans MS" panose="030F0702030302020204" pitchFamily="66" charset="0"/>
              </a:rPr>
              <a:t>zu</a:t>
            </a:r>
            <a:r>
              <a:rPr lang="fr-FR" sz="1200" dirty="0">
                <a:latin typeface="Comic Sans MS" panose="030F0702030302020204" pitchFamily="66" charset="0"/>
              </a:rPr>
              <a:t> </a:t>
            </a:r>
            <a:r>
              <a:rPr lang="fr-FR" sz="1200" dirty="0" err="1">
                <a:latin typeface="Comic Sans MS" panose="030F0702030302020204" pitchFamily="66" charset="0"/>
              </a:rPr>
              <a:t>fünf</a:t>
            </a:r>
            <a:r>
              <a:rPr lang="fr-FR" sz="1200" dirty="0">
                <a:latin typeface="Comic Sans MS" panose="030F0702030302020204" pitchFamily="66" charset="0"/>
              </a:rPr>
              <a:t>" (les déplacements se faisaient constamment en rang par cinq, ce qui permettait aux SS de compter plus aisément les prisonniers</a:t>
            </a:r>
            <a:r>
              <a:rPr lang="fr-FR" sz="1200" dirty="0" smtClean="0">
                <a:latin typeface="Comic Sans MS" panose="030F0702030302020204" pitchFamily="66" charset="0"/>
              </a:rPr>
              <a:t>). La déshumanisation est totale, tous les hommes se ressemblent. </a:t>
            </a:r>
            <a:br>
              <a:rPr lang="fr-FR" sz="1200" dirty="0" smtClean="0">
                <a:latin typeface="Comic Sans MS" panose="030F0702030302020204" pitchFamily="66" charset="0"/>
              </a:rPr>
            </a:br>
            <a:r>
              <a:rPr lang="fr-FR" sz="1200" dirty="0" smtClean="0">
                <a:latin typeface="Comic Sans MS" panose="030F0702030302020204" pitchFamily="66" charset="0"/>
              </a:rPr>
              <a:t>Chacun </a:t>
            </a:r>
            <a:r>
              <a:rPr lang="fr-FR" sz="1200" dirty="0">
                <a:latin typeface="Comic Sans MS" panose="030F0702030302020204" pitchFamily="66" charset="0"/>
              </a:rPr>
              <a:t>de ces individus est devenu, autant qu’il est possible, un "</a:t>
            </a:r>
            <a:r>
              <a:rPr lang="fr-FR" sz="1200" dirty="0" err="1">
                <a:latin typeface="Comic Sans MS" panose="030F0702030302020204" pitchFamily="66" charset="0"/>
              </a:rPr>
              <a:t>Stück</a:t>
            </a:r>
            <a:r>
              <a:rPr lang="fr-FR" sz="1200" dirty="0">
                <a:latin typeface="Comic Sans MS" panose="030F0702030302020204" pitchFamily="66" charset="0"/>
              </a:rPr>
              <a:t>" anonyme, une </a:t>
            </a:r>
            <a:r>
              <a:rPr lang="fr-FR" sz="1200" b="1" u="sng" dirty="0">
                <a:latin typeface="Comic Sans MS" panose="030F0702030302020204" pitchFamily="66" charset="0"/>
              </a:rPr>
              <a:t>pièce</a:t>
            </a:r>
            <a:r>
              <a:rPr lang="fr-FR" sz="1200" dirty="0">
                <a:latin typeface="Comic Sans MS" panose="030F0702030302020204" pitchFamily="66" charset="0"/>
              </a:rPr>
              <a:t> du grand </a:t>
            </a:r>
            <a:r>
              <a:rPr lang="fr-FR" sz="1200" dirty="0" smtClean="0">
                <a:latin typeface="Comic Sans MS" panose="030F0702030302020204" pitchFamily="66" charset="0"/>
              </a:rPr>
              <a:t>puzzle qu’est </a:t>
            </a:r>
            <a:r>
              <a:rPr lang="fr-FR" sz="1200" dirty="0">
                <a:latin typeface="Comic Sans MS" panose="030F0702030302020204" pitchFamily="66" charset="0"/>
              </a:rPr>
              <a:t>le projet du </a:t>
            </a:r>
            <a:r>
              <a:rPr lang="fr-FR" sz="1200" dirty="0" err="1">
                <a:latin typeface="Comic Sans MS" panose="030F0702030302020204" pitchFamily="66" charset="0"/>
              </a:rPr>
              <a:t>IIIè</a:t>
            </a:r>
            <a:r>
              <a:rPr lang="fr-FR" sz="1200" dirty="0">
                <a:latin typeface="Comic Sans MS" panose="030F0702030302020204" pitchFamily="66" charset="0"/>
              </a:rPr>
              <a:t> Reich hitlérien</a:t>
            </a:r>
            <a:r>
              <a:rPr lang="fr-FR" sz="1200" dirty="0"/>
              <a: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3933056"/>
            <a:ext cx="3883148" cy="27527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323528" y="3997421"/>
            <a:ext cx="1152128"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000" b="1" u="sng" dirty="0" smtClean="0">
                <a:effectLst>
                  <a:outerShdw blurRad="38100" dist="38100" dir="2700000" algn="tl">
                    <a:srgbClr val="000000">
                      <a:alpha val="43137"/>
                    </a:srgbClr>
                  </a:outerShdw>
                </a:effectLst>
                <a:latin typeface="Comic Sans MS" panose="030F0702030302020204" pitchFamily="66" charset="0"/>
              </a:rPr>
              <a:t>Sélection</a:t>
            </a:r>
            <a:endParaRPr lang="fr-FR" sz="1000" b="1" u="sng" dirty="0">
              <a:effectLst>
                <a:outerShdw blurRad="38100" dist="38100" dir="2700000" algn="tl">
                  <a:srgbClr val="000000">
                    <a:alpha val="43137"/>
                  </a:srgbClr>
                </a:outerShdw>
              </a:effectLst>
              <a:latin typeface="Comic Sans MS" panose="030F0702030302020204" pitchFamily="66" charset="0"/>
            </a:endParaRPr>
          </a:p>
        </p:txBody>
      </p:sp>
      <p:sp>
        <p:nvSpPr>
          <p:cNvPr id="5" name="ZoneTexte 4"/>
          <p:cNvSpPr txBox="1"/>
          <p:nvPr/>
        </p:nvSpPr>
        <p:spPr>
          <a:xfrm>
            <a:off x="4362882" y="4437112"/>
            <a:ext cx="4313574" cy="156966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200" dirty="0">
                <a:latin typeface="Comic Sans MS" panose="030F0702030302020204" pitchFamily="66" charset="0"/>
              </a:rPr>
              <a:t>Ce dessin montre une sélection de prisonniers de Birkenau, près de leur baraque.</a:t>
            </a:r>
            <a:br>
              <a:rPr lang="fr-FR" sz="1200" dirty="0">
                <a:latin typeface="Comic Sans MS" panose="030F0702030302020204" pitchFamily="66" charset="0"/>
              </a:rPr>
            </a:br>
            <a:r>
              <a:rPr lang="fr-FR" sz="1200" dirty="0">
                <a:latin typeface="Comic Sans MS" panose="030F0702030302020204" pitchFamily="66" charset="0"/>
              </a:rPr>
              <a:t>Il s’agit d’une sélection pour un commando, lorsque les prisonniers sont encore en camp de quarantaine (en isolement), peu après leur arrivée.</a:t>
            </a:r>
            <a:br>
              <a:rPr lang="fr-FR" sz="1200" dirty="0">
                <a:latin typeface="Comic Sans MS" panose="030F0702030302020204" pitchFamily="66" charset="0"/>
              </a:rPr>
            </a:br>
            <a:r>
              <a:rPr lang="fr-FR" sz="1200" dirty="0">
                <a:latin typeface="Comic Sans MS" panose="030F0702030302020204" pitchFamily="66" charset="0"/>
              </a:rPr>
              <a:t>Sera alors attribué à chaque prisonnier (ou groupe de prisonniers) un commando de travail, selon les besoins du camp, exemple le </a:t>
            </a:r>
            <a:r>
              <a:rPr lang="fr-FR" sz="1200" dirty="0" err="1">
                <a:latin typeface="Comic Sans MS" panose="030F0702030302020204" pitchFamily="66" charset="0"/>
              </a:rPr>
              <a:t>Sonderkommando</a:t>
            </a:r>
            <a:r>
              <a:rPr lang="fr-FR" sz="1200" dirty="0">
                <a:latin typeface="Comic Sans MS" panose="030F0702030302020204" pitchFamily="66" charset="0"/>
              </a:rPr>
              <a:t>.</a:t>
            </a:r>
          </a:p>
        </p:txBody>
      </p:sp>
    </p:spTree>
    <p:extLst>
      <p:ext uri="{BB962C8B-B14F-4D97-AF65-F5344CB8AC3E}">
        <p14:creationId xmlns:p14="http://schemas.microsoft.com/office/powerpoint/2010/main" val="576868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60" y="131671"/>
            <a:ext cx="4495800" cy="32194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860032" y="310235"/>
            <a:ext cx="3960440" cy="286232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200" dirty="0" smtClean="0">
                <a:latin typeface="Comic Sans MS" panose="030F0702030302020204" pitchFamily="66" charset="0"/>
              </a:rPr>
              <a:t>Départ </a:t>
            </a:r>
            <a:r>
              <a:rPr lang="fr-FR" sz="1200" dirty="0">
                <a:latin typeface="Comic Sans MS" panose="030F0702030302020204" pitchFamily="66" charset="0"/>
              </a:rPr>
              <a:t>des travailleurs affamés et épuisés. </a:t>
            </a:r>
            <a:r>
              <a:rPr lang="fr-FR" sz="1200" dirty="0" smtClean="0">
                <a:latin typeface="Comic Sans MS" panose="030F0702030302020204" pitchFamily="66" charset="0"/>
              </a:rPr>
              <a:t>Passant </a:t>
            </a:r>
            <a:r>
              <a:rPr lang="fr-FR" sz="1200" dirty="0">
                <a:latin typeface="Comic Sans MS" panose="030F0702030302020204" pitchFamily="66" charset="0"/>
              </a:rPr>
              <a:t>devant la potence collective où ont été </a:t>
            </a:r>
            <a:r>
              <a:rPr lang="fr-FR" sz="1200" dirty="0" smtClean="0">
                <a:latin typeface="Comic Sans MS" panose="030F0702030302020204" pitchFamily="66" charset="0"/>
              </a:rPr>
              <a:t>pendus </a:t>
            </a:r>
            <a:r>
              <a:rPr lang="fr-FR" sz="1200" dirty="0">
                <a:latin typeface="Comic Sans MS" panose="030F0702030302020204" pitchFamily="66" charset="0"/>
              </a:rPr>
              <a:t>des camarades qui ont </a:t>
            </a:r>
            <a:r>
              <a:rPr lang="fr-FR" sz="1200" dirty="0" smtClean="0">
                <a:latin typeface="Comic Sans MS" panose="030F0702030302020204" pitchFamily="66" charset="0"/>
              </a:rPr>
              <a:t>tenté de s’évader. </a:t>
            </a:r>
          </a:p>
          <a:p>
            <a:r>
              <a:rPr lang="fr-FR" sz="1200" dirty="0" smtClean="0">
                <a:latin typeface="Comic Sans MS" panose="030F0702030302020204" pitchFamily="66" charset="0"/>
              </a:rPr>
              <a:t>Les </a:t>
            </a:r>
            <a:r>
              <a:rPr lang="fr-FR" sz="1200" dirty="0">
                <a:latin typeface="Comic Sans MS" panose="030F0702030302020204" pitchFamily="66" charset="0"/>
              </a:rPr>
              <a:t>SS ont </a:t>
            </a:r>
            <a:r>
              <a:rPr lang="fr-FR" sz="1200" dirty="0" smtClean="0">
                <a:latin typeface="Comic Sans MS" panose="030F0702030302020204" pitchFamily="66" charset="0"/>
              </a:rPr>
              <a:t>disposé sous </a:t>
            </a:r>
            <a:r>
              <a:rPr lang="fr-FR" sz="1200" dirty="0">
                <a:latin typeface="Comic Sans MS" panose="030F0702030302020204" pitchFamily="66" charset="0"/>
              </a:rPr>
              <a:t>cette potence </a:t>
            </a:r>
            <a:r>
              <a:rPr lang="fr-FR" sz="1200" dirty="0" smtClean="0">
                <a:latin typeface="Comic Sans MS" panose="030F0702030302020204" pitchFamily="66" charset="0"/>
              </a:rPr>
              <a:t>un </a:t>
            </a:r>
            <a:r>
              <a:rPr lang="fr-FR" sz="1200" dirty="0">
                <a:latin typeface="Comic Sans MS" panose="030F0702030302020204" pitchFamily="66" charset="0"/>
              </a:rPr>
              <a:t>panneau </a:t>
            </a:r>
            <a:r>
              <a:rPr lang="fr-FR" sz="1200" dirty="0" smtClean="0">
                <a:latin typeface="Comic Sans MS" panose="030F0702030302020204" pitchFamily="66" charset="0"/>
              </a:rPr>
              <a:t>à l’humour pervers "</a:t>
            </a:r>
            <a:r>
              <a:rPr lang="fr-FR" sz="1200" dirty="0" err="1" smtClean="0">
                <a:latin typeface="Comic Sans MS" panose="030F0702030302020204" pitchFamily="66" charset="0"/>
              </a:rPr>
              <a:t>wollten</a:t>
            </a:r>
            <a:r>
              <a:rPr lang="fr-FR" sz="1200" dirty="0" smtClean="0">
                <a:latin typeface="Comic Sans MS" panose="030F0702030302020204" pitchFamily="66" charset="0"/>
              </a:rPr>
              <a:t> </a:t>
            </a:r>
            <a:r>
              <a:rPr lang="fr-FR" sz="1200" dirty="0" err="1">
                <a:latin typeface="Comic Sans MS" panose="030F0702030302020204" pitchFamily="66" charset="0"/>
              </a:rPr>
              <a:t>ausrücken</a:t>
            </a:r>
            <a:r>
              <a:rPr lang="fr-FR" sz="1200" dirty="0">
                <a:latin typeface="Comic Sans MS" panose="030F0702030302020204" pitchFamily="66" charset="0"/>
              </a:rPr>
              <a:t>" ("ils voulaient s’évader"). </a:t>
            </a:r>
            <a:r>
              <a:rPr lang="fr-FR" sz="1200" dirty="0" smtClean="0">
                <a:latin typeface="Comic Sans MS" panose="030F0702030302020204" pitchFamily="66" charset="0"/>
              </a:rPr>
              <a:t>Ou encore "</a:t>
            </a:r>
            <a:r>
              <a:rPr lang="fr-FR" sz="1200" dirty="0" err="1" smtClean="0">
                <a:latin typeface="Comic Sans MS" panose="030F0702030302020204" pitchFamily="66" charset="0"/>
              </a:rPr>
              <a:t>wir</a:t>
            </a:r>
            <a:r>
              <a:rPr lang="fr-FR" sz="1200" dirty="0" smtClean="0">
                <a:latin typeface="Comic Sans MS" panose="030F0702030302020204" pitchFamily="66" charset="0"/>
              </a:rPr>
              <a:t> </a:t>
            </a:r>
            <a:r>
              <a:rPr lang="fr-FR" sz="1200" dirty="0" err="1">
                <a:latin typeface="Comic Sans MS" panose="030F0702030302020204" pitchFamily="66" charset="0"/>
              </a:rPr>
              <a:t>sind</a:t>
            </a:r>
            <a:r>
              <a:rPr lang="fr-FR" sz="1200" dirty="0">
                <a:latin typeface="Comic Sans MS" panose="030F0702030302020204" pitchFamily="66" charset="0"/>
              </a:rPr>
              <a:t> </a:t>
            </a:r>
            <a:r>
              <a:rPr lang="fr-FR" sz="1200" dirty="0" err="1">
                <a:latin typeface="Comic Sans MS" panose="030F0702030302020204" pitchFamily="66" charset="0"/>
              </a:rPr>
              <a:t>wieder</a:t>
            </a:r>
            <a:r>
              <a:rPr lang="fr-FR" sz="1200" dirty="0">
                <a:latin typeface="Comic Sans MS" panose="030F0702030302020204" pitchFamily="66" charset="0"/>
              </a:rPr>
              <a:t> da" ("nous sommes de retour</a:t>
            </a:r>
            <a:r>
              <a:rPr lang="fr-FR" sz="1200" dirty="0" smtClean="0">
                <a:latin typeface="Comic Sans MS" panose="030F0702030302020204" pitchFamily="66" charset="0"/>
              </a:rPr>
              <a:t>")...</a:t>
            </a:r>
            <a:br>
              <a:rPr lang="fr-FR" sz="1200" dirty="0" smtClean="0">
                <a:latin typeface="Comic Sans MS" panose="030F0702030302020204" pitchFamily="66" charset="0"/>
              </a:rPr>
            </a:br>
            <a:r>
              <a:rPr lang="fr-FR" sz="1200" dirty="0">
                <a:latin typeface="Comic Sans MS" panose="030F0702030302020204" pitchFamily="66" charset="0"/>
              </a:rPr>
              <a:t>Les pendaisons se faisaient </a:t>
            </a:r>
            <a:r>
              <a:rPr lang="fr-FR" sz="1200" dirty="0" smtClean="0">
                <a:latin typeface="Comic Sans MS" panose="030F0702030302020204" pitchFamily="66" charset="0"/>
              </a:rPr>
              <a:t>devant </a:t>
            </a:r>
            <a:r>
              <a:rPr lang="fr-FR" sz="1200" dirty="0">
                <a:latin typeface="Comic Sans MS" panose="030F0702030302020204" pitchFamily="66" charset="0"/>
              </a:rPr>
              <a:t>les prisonniers réunis, à la demande du Commandant du camp, R. </a:t>
            </a:r>
            <a:r>
              <a:rPr lang="fr-FR" sz="1200" dirty="0" err="1">
                <a:latin typeface="Comic Sans MS" panose="030F0702030302020204" pitchFamily="66" charset="0"/>
              </a:rPr>
              <a:t>Höß</a:t>
            </a:r>
            <a:r>
              <a:rPr lang="fr-FR" sz="1200" dirty="0">
                <a:latin typeface="Comic Sans MS" panose="030F0702030302020204" pitchFamily="66" charset="0"/>
              </a:rPr>
              <a:t>, comme il l'explique dans ses </a:t>
            </a:r>
            <a:r>
              <a:rPr lang="fr-FR" sz="1200" i="1" dirty="0">
                <a:latin typeface="Comic Sans MS" panose="030F0702030302020204" pitchFamily="66" charset="0"/>
              </a:rPr>
              <a:t>Mémoires</a:t>
            </a:r>
            <a:r>
              <a:rPr lang="fr-FR" sz="1200" dirty="0">
                <a:latin typeface="Comic Sans MS" panose="030F0702030302020204" pitchFamily="66" charset="0"/>
              </a:rPr>
              <a:t>, afin de décourager les tentatives d'évasion. Si les évadés n'étaient pas repris, ce pouvaient être des camarades de baraque, choisis au hasard, qui étaient </a:t>
            </a:r>
            <a:r>
              <a:rPr lang="fr-FR" sz="1200" dirty="0" smtClean="0">
                <a:latin typeface="Comic Sans MS" panose="030F0702030302020204" pitchFamily="66" charset="0"/>
              </a:rPr>
              <a:t>pendus, pour l’exemple et ainsi retirer toute envie de liberté et de révolte.</a:t>
            </a:r>
            <a:endParaRPr lang="fr-FR" sz="1200" dirty="0">
              <a:latin typeface="Comic Sans MS" panose="030F0702030302020204" pitchFamily="66"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60" y="3573016"/>
            <a:ext cx="4465747" cy="302433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4860032" y="4005064"/>
            <a:ext cx="3960440"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200" dirty="0">
                <a:latin typeface="Comic Sans MS" panose="030F0702030302020204" pitchFamily="66" charset="0"/>
              </a:rPr>
              <a:t>Le "</a:t>
            </a:r>
            <a:r>
              <a:rPr lang="fr-FR" sz="1200" dirty="0" err="1">
                <a:latin typeface="Comic Sans MS" panose="030F0702030302020204" pitchFamily="66" charset="0"/>
              </a:rPr>
              <a:t>Leichenträgerkommando</a:t>
            </a:r>
            <a:r>
              <a:rPr lang="fr-FR" sz="1200" dirty="0">
                <a:latin typeface="Comic Sans MS" panose="030F0702030302020204" pitchFamily="66" charset="0"/>
              </a:rPr>
              <a:t>" (commando des porteurs de cadavres) amenait quotidiennement aux crématoires </a:t>
            </a:r>
            <a:r>
              <a:rPr lang="fr-FR" sz="1200" dirty="0" smtClean="0">
                <a:latin typeface="Comic Sans MS" panose="030F0702030302020204" pitchFamily="66" charset="0"/>
              </a:rPr>
              <a:t>dans une </a:t>
            </a:r>
            <a:r>
              <a:rPr lang="fr-FR" sz="1200" dirty="0">
                <a:latin typeface="Comic Sans MS" panose="030F0702030302020204" pitchFamily="66" charset="0"/>
              </a:rPr>
              <a:t>charrette les corps des prisonniers morts dans le camp durant la journée</a:t>
            </a:r>
            <a:r>
              <a:rPr lang="fr-FR" sz="1200" dirty="0" smtClean="0">
                <a:latin typeface="Comic Sans MS" panose="030F0702030302020204" pitchFamily="66" charset="0"/>
              </a:rPr>
              <a:t>.</a:t>
            </a:r>
            <a:br>
              <a:rPr lang="fr-FR" sz="1200" dirty="0" smtClean="0">
                <a:latin typeface="Comic Sans MS" panose="030F0702030302020204" pitchFamily="66" charset="0"/>
              </a:rPr>
            </a:br>
            <a:r>
              <a:rPr lang="fr-FR" sz="1200" dirty="0" smtClean="0">
                <a:latin typeface="Comic Sans MS" panose="030F0702030302020204" pitchFamily="66" charset="0"/>
              </a:rPr>
              <a:t>David Olère </a:t>
            </a:r>
            <a:r>
              <a:rPr lang="fr-FR" sz="1200" dirty="0">
                <a:latin typeface="Comic Sans MS" panose="030F0702030302020204" pitchFamily="66" charset="0"/>
              </a:rPr>
              <a:t>se souvenait </a:t>
            </a:r>
            <a:r>
              <a:rPr lang="fr-FR" sz="1200" dirty="0" smtClean="0">
                <a:latin typeface="Comic Sans MS" panose="030F0702030302020204" pitchFamily="66" charset="0"/>
              </a:rPr>
              <a:t>de l’effort </a:t>
            </a:r>
            <a:r>
              <a:rPr lang="fr-FR" sz="1200" dirty="0">
                <a:latin typeface="Comic Sans MS" panose="030F0702030302020204" pitchFamily="66" charset="0"/>
              </a:rPr>
              <a:t>considérable nécessaire pour, comme un animal de trait, la tirer ou la pousser en s’arc-boutant sur ses roues.</a:t>
            </a:r>
          </a:p>
        </p:txBody>
      </p:sp>
    </p:spTree>
    <p:extLst>
      <p:ext uri="{BB962C8B-B14F-4D97-AF65-F5344CB8AC3E}">
        <p14:creationId xmlns:p14="http://schemas.microsoft.com/office/powerpoint/2010/main" val="606645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4452838" cy="309634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932040" y="188640"/>
            <a:ext cx="3816424" cy="533992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100" dirty="0">
                <a:latin typeface="Comic Sans MS" panose="030F0702030302020204" pitchFamily="66" charset="0"/>
              </a:rPr>
              <a:t>Des victimes étaient régulièrement amenées aux crématoires en camion. Deux cas se présentaient. Soit il s’agissait de personnes qui ne pouvaient marcher depuis le quai sur lequel elles étaient descendues du train (personnes âgées, enfants, handicapés) lorsque la voie </a:t>
            </a:r>
            <a:r>
              <a:rPr lang="fr-FR" sz="1100" dirty="0" smtClean="0">
                <a:latin typeface="Comic Sans MS" panose="030F0702030302020204" pitchFamily="66" charset="0"/>
              </a:rPr>
              <a:t>ferrée </a:t>
            </a:r>
            <a:r>
              <a:rPr lang="fr-FR" sz="1100" dirty="0">
                <a:latin typeface="Comic Sans MS" panose="030F0702030302020204" pitchFamily="66" charset="0"/>
              </a:rPr>
              <a:t>n’arrivait pas encore à l’intérieur du camp. Dans le second cas il s’agissait, comme D. Olère le représente ici, de prisonnières du camp. </a:t>
            </a:r>
            <a:r>
              <a:rPr lang="fr-FR" sz="1100" b="1" dirty="0">
                <a:effectLst>
                  <a:outerShdw blurRad="38100" dist="38100" dir="2700000" algn="tl">
                    <a:srgbClr val="000000">
                      <a:alpha val="43137"/>
                    </a:srgbClr>
                  </a:outerShdw>
                </a:effectLst>
                <a:latin typeface="Comic Sans MS" panose="030F0702030302020204" pitchFamily="66" charset="0"/>
              </a:rPr>
              <a:t>Il a intitulé ce dessin "24 décembre 43 : liquidation de la quarantaine des femmes à </a:t>
            </a:r>
            <a:r>
              <a:rPr lang="fr-FR" sz="1100" b="1" dirty="0" smtClean="0">
                <a:effectLst>
                  <a:outerShdw blurRad="38100" dist="38100" dir="2700000" algn="tl">
                    <a:srgbClr val="000000">
                      <a:alpha val="43137"/>
                    </a:srgbClr>
                  </a:outerShdw>
                </a:effectLst>
                <a:latin typeface="Comic Sans MS" panose="030F0702030302020204" pitchFamily="66" charset="0"/>
              </a:rPr>
              <a:t>Birkenau«  (</a:t>
            </a:r>
            <a:r>
              <a:rPr lang="fr-FR" sz="1100" dirty="0" smtClean="0">
                <a:latin typeface="Comic Sans MS" panose="030F0702030302020204" pitchFamily="66" charset="0"/>
              </a:rPr>
              <a:t>une </a:t>
            </a:r>
            <a:r>
              <a:rPr lang="fr-FR" sz="1100" dirty="0">
                <a:latin typeface="Comic Sans MS" panose="030F0702030302020204" pitchFamily="66" charset="0"/>
              </a:rPr>
              <a:t>des liquidations du sinistre Block 25 du camp des </a:t>
            </a:r>
            <a:r>
              <a:rPr lang="fr-FR" sz="1100" dirty="0" smtClean="0">
                <a:latin typeface="Comic Sans MS" panose="030F0702030302020204" pitchFamily="66" charset="0"/>
              </a:rPr>
              <a:t>femmes). </a:t>
            </a:r>
            <a:r>
              <a:rPr lang="fr-FR" sz="1100" dirty="0">
                <a:latin typeface="Comic Sans MS" panose="030F0702030302020204" pitchFamily="66" charset="0"/>
              </a:rPr>
              <a:t>D</a:t>
            </a:r>
            <a:r>
              <a:rPr lang="fr-FR" sz="1100" dirty="0" smtClean="0">
                <a:latin typeface="Comic Sans MS" panose="030F0702030302020204" pitchFamily="66" charset="0"/>
              </a:rPr>
              <a:t>es </a:t>
            </a:r>
            <a:r>
              <a:rPr lang="fr-FR" sz="1100" dirty="0">
                <a:latin typeface="Comic Sans MS" panose="030F0702030302020204" pitchFamily="66" charset="0"/>
              </a:rPr>
              <a:t>grandes </a:t>
            </a:r>
            <a:r>
              <a:rPr lang="fr-FR" sz="1100" dirty="0" smtClean="0">
                <a:latin typeface="Comic Sans MS" panose="030F0702030302020204" pitchFamily="66" charset="0"/>
              </a:rPr>
              <a:t>sélections étaient organisées le dimanche </a:t>
            </a:r>
            <a:r>
              <a:rPr lang="fr-FR" sz="1100" dirty="0">
                <a:latin typeface="Comic Sans MS" panose="030F0702030302020204" pitchFamily="66" charset="0"/>
              </a:rPr>
              <a:t>ou </a:t>
            </a:r>
            <a:r>
              <a:rPr lang="fr-FR" sz="1100" dirty="0" smtClean="0">
                <a:latin typeface="Comic Sans MS" panose="030F0702030302020204" pitchFamily="66" charset="0"/>
              </a:rPr>
              <a:t>les </a:t>
            </a:r>
            <a:r>
              <a:rPr lang="fr-FR" sz="1100" dirty="0">
                <a:latin typeface="Comic Sans MS" panose="030F0702030302020204" pitchFamily="66" charset="0"/>
              </a:rPr>
              <a:t>jours de "fête</a:t>
            </a:r>
            <a:r>
              <a:rPr lang="fr-FR" sz="1100" dirty="0" smtClean="0">
                <a:latin typeface="Comic Sans MS" panose="030F0702030302020204" pitchFamily="66" charset="0"/>
              </a:rPr>
              <a:t>". </a:t>
            </a:r>
            <a:r>
              <a:rPr lang="fr-FR" sz="1100" dirty="0">
                <a:latin typeface="Comic Sans MS" panose="030F0702030302020204" pitchFamily="66" charset="0"/>
              </a:rPr>
              <a:t>L’appel durait toute la matinée et "trois ou quatre SS hommes et femmes parcouraient chaque colonne, chaque rangée, un visage après l’autre et chaque détenue plus pâle </a:t>
            </a:r>
            <a:r>
              <a:rPr lang="fr-FR" sz="1100" dirty="0" smtClean="0">
                <a:latin typeface="Comic Sans MS" panose="030F0702030302020204" pitchFamily="66" charset="0"/>
              </a:rPr>
              <a:t>(avant la sélection on tentait de se donner des couleurs, se pinçant les joues, étalant un peu de sang…) et </a:t>
            </a:r>
            <a:r>
              <a:rPr lang="fr-FR" sz="1100" dirty="0">
                <a:latin typeface="Comic Sans MS" panose="030F0702030302020204" pitchFamily="66" charset="0"/>
              </a:rPr>
              <a:t>plus amaigrie que les autres recevait l’ordre de se ranger de côté". Elles seraient envoyées au Block 25 </a:t>
            </a:r>
            <a:r>
              <a:rPr lang="fr-FR" sz="1100" dirty="0" smtClean="0">
                <a:latin typeface="Comic Sans MS" panose="030F0702030302020204" pitchFamily="66" charset="0"/>
              </a:rPr>
              <a:t>: </a:t>
            </a:r>
            <a:r>
              <a:rPr lang="fr-FR" sz="1100" dirty="0">
                <a:latin typeface="Comic Sans MS" panose="030F0702030302020204" pitchFamily="66" charset="0"/>
              </a:rPr>
              <a:t>"C’était le bloc de la mort où l’on enfermait celles qui devaient bientôt finir au four crématoire. On y envoyait non seulement les faibles et les malades éliminées au moment des sélections, mais également des bien portantes à titre de représailles. Il n’y avait là ni paillasses, ni couvertures ; la ration alimentaire </a:t>
            </a:r>
            <a:r>
              <a:rPr lang="fr-FR" sz="1100" dirty="0" smtClean="0">
                <a:latin typeface="Comic Sans MS" panose="030F0702030302020204" pitchFamily="66" charset="0"/>
              </a:rPr>
              <a:t>déjà maigre était </a:t>
            </a:r>
            <a:r>
              <a:rPr lang="fr-FR" sz="1100" dirty="0">
                <a:latin typeface="Comic Sans MS" panose="030F0702030302020204" pitchFamily="66" charset="0"/>
              </a:rPr>
              <a:t>réduite à un quart et l’on y voisinait avec des cadavres qu’on y déposait provisoirement". De ce Block fermé, on ne sortait que pour monter dans le camion qui vous amenait au crématoire. Là, toutes ces femmes étaient alors bennées comme de la marchandise, vivantes et mortes</a:t>
            </a:r>
            <a:r>
              <a:rPr lang="fr-FR" sz="1100" dirty="0" smtClean="0">
                <a:latin typeface="Comic Sans MS" panose="030F0702030302020204" pitchFamily="66" charset="0"/>
              </a:rPr>
              <a:t>.</a:t>
            </a:r>
            <a:endParaRPr lang="fr-FR" sz="1100" dirty="0">
              <a:latin typeface="Comic Sans MS" panose="030F0702030302020204" pitchFamily="66"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573015"/>
            <a:ext cx="2376264" cy="32514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275856" y="5805264"/>
            <a:ext cx="5616624"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100" dirty="0" smtClean="0">
                <a:latin typeface="Comic Sans MS" panose="030F0702030302020204" pitchFamily="66" charset="0"/>
              </a:rPr>
              <a:t>Sorte de pièce de la taille d’un petit </a:t>
            </a:r>
            <a:r>
              <a:rPr lang="fr-FR" sz="1100" dirty="0">
                <a:latin typeface="Comic Sans MS" panose="030F0702030302020204" pitchFamily="66" charset="0"/>
              </a:rPr>
              <a:t>p</a:t>
            </a:r>
            <a:r>
              <a:rPr lang="fr-FR" sz="1100" dirty="0" smtClean="0">
                <a:latin typeface="Comic Sans MS" panose="030F0702030302020204" pitchFamily="66" charset="0"/>
              </a:rPr>
              <a:t>lacard où les déportés ne pouvaient tenir ni debout, ni assis, Supplice terrible qui pouvait durer plusieurs jours. </a:t>
            </a:r>
            <a:endParaRPr lang="fr-FR" sz="1100" dirty="0">
              <a:latin typeface="Comic Sans MS" panose="030F0702030302020204" pitchFamily="66" charset="0"/>
            </a:endParaRPr>
          </a:p>
        </p:txBody>
      </p:sp>
    </p:spTree>
    <p:extLst>
      <p:ext uri="{BB962C8B-B14F-4D97-AF65-F5344CB8AC3E}">
        <p14:creationId xmlns:p14="http://schemas.microsoft.com/office/powerpoint/2010/main" val="102949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936" y="61367"/>
            <a:ext cx="3810000" cy="29908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067944" y="3200242"/>
            <a:ext cx="5076056" cy="364715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100" dirty="0">
                <a:latin typeface="Comic Sans MS" panose="030F0702030302020204" pitchFamily="66" charset="0"/>
              </a:rPr>
              <a:t>Entre 1943 et 1945, des prisonniers juifs, immatriculés </a:t>
            </a:r>
            <a:r>
              <a:rPr lang="fr-FR" sz="1100" dirty="0" smtClean="0">
                <a:latin typeface="Comic Sans MS" panose="030F0702030302020204" pitchFamily="66" charset="0"/>
              </a:rPr>
              <a:t>à Auschwitz-Birkenau, formant les </a:t>
            </a:r>
            <a:r>
              <a:rPr lang="fr-FR" sz="1100" dirty="0" err="1" smtClean="0">
                <a:latin typeface="Comic Sans MS" panose="030F0702030302020204" pitchFamily="66" charset="0"/>
              </a:rPr>
              <a:t>Sonderkommando</a:t>
            </a:r>
            <a:r>
              <a:rPr lang="fr-FR" sz="1100" dirty="0">
                <a:latin typeface="Comic Sans MS" panose="030F0702030302020204" pitchFamily="66" charset="0"/>
              </a:rPr>
              <a:t>, l’équipe spéciale chargée du </a:t>
            </a:r>
            <a:r>
              <a:rPr lang="fr-FR" sz="1100" dirty="0" smtClean="0">
                <a:latin typeface="Comic Sans MS" panose="030F0702030302020204" pitchFamily="66" charset="0"/>
              </a:rPr>
              <a:t>« nettoyage » </a:t>
            </a:r>
            <a:r>
              <a:rPr lang="fr-FR" sz="1100" dirty="0">
                <a:latin typeface="Comic Sans MS" panose="030F0702030302020204" pitchFamily="66" charset="0"/>
              </a:rPr>
              <a:t>des chambres à gaz et des crématoires mis en place par les nazis. </a:t>
            </a:r>
            <a:br>
              <a:rPr lang="fr-FR" sz="1100" dirty="0">
                <a:latin typeface="Comic Sans MS" panose="030F0702030302020204" pitchFamily="66" charset="0"/>
              </a:rPr>
            </a:br>
            <a:r>
              <a:rPr lang="fr-FR" sz="1100" dirty="0">
                <a:latin typeface="Comic Sans MS" panose="030F0702030302020204" pitchFamily="66" charset="0"/>
              </a:rPr>
              <a:t>Un appareil d’extermination que </a:t>
            </a:r>
            <a:r>
              <a:rPr lang="fr-FR" sz="1100" dirty="0" smtClean="0">
                <a:latin typeface="Comic Sans MS" panose="030F0702030302020204" pitchFamily="66" charset="0"/>
              </a:rPr>
              <a:t>les nazis </a:t>
            </a:r>
            <a:r>
              <a:rPr lang="fr-FR" sz="1100" dirty="0">
                <a:latin typeface="Comic Sans MS" panose="030F0702030302020204" pitchFamily="66" charset="0"/>
              </a:rPr>
              <a:t>s’efforceront de dissimuler jusqu’au bout : la quasi-totalité du </a:t>
            </a:r>
            <a:r>
              <a:rPr lang="fr-FR" sz="1100" dirty="0" err="1">
                <a:latin typeface="Comic Sans MS" panose="030F0702030302020204" pitchFamily="66" charset="0"/>
              </a:rPr>
              <a:t>Sonderkommando</a:t>
            </a:r>
            <a:r>
              <a:rPr lang="fr-FR" sz="1100" dirty="0">
                <a:latin typeface="Comic Sans MS" panose="030F0702030302020204" pitchFamily="66" charset="0"/>
              </a:rPr>
              <a:t> fut assassinée par les SS du camp. Seule une dizaine </a:t>
            </a:r>
            <a:r>
              <a:rPr lang="fr-FR" sz="1100" dirty="0" smtClean="0">
                <a:latin typeface="Comic Sans MS" panose="030F0702030302020204" pitchFamily="66" charset="0"/>
              </a:rPr>
              <a:t>survécut souvent par hasard.</a:t>
            </a:r>
            <a:endParaRPr lang="fr-FR" sz="1100" dirty="0">
              <a:latin typeface="Comic Sans MS" panose="030F0702030302020204" pitchFamily="66" charset="0"/>
            </a:endParaRPr>
          </a:p>
          <a:p>
            <a:r>
              <a:rPr lang="fr-FR" sz="1100" dirty="0">
                <a:latin typeface="Comic Sans MS" panose="030F0702030302020204" pitchFamily="66" charset="0"/>
              </a:rPr>
              <a:t>Parmi ces survivants, l’artiste David Olère. Arrêté en 1943 dans les rafles de </a:t>
            </a:r>
            <a:r>
              <a:rPr lang="fr-FR" sz="1100" dirty="0" smtClean="0">
                <a:latin typeface="Comic Sans MS" panose="030F0702030302020204" pitchFamily="66" charset="0"/>
              </a:rPr>
              <a:t>Seine-et-Marne</a:t>
            </a:r>
            <a:r>
              <a:rPr lang="fr-FR" sz="1100" dirty="0">
                <a:latin typeface="Comic Sans MS" panose="030F0702030302020204" pitchFamily="66" charset="0"/>
              </a:rPr>
              <a:t>, il est déporté vers Auschwitz. Ses talents </a:t>
            </a:r>
            <a:r>
              <a:rPr lang="fr-FR" sz="1100" dirty="0" smtClean="0">
                <a:latin typeface="Comic Sans MS" panose="030F0702030302020204" pitchFamily="66" charset="0"/>
              </a:rPr>
              <a:t>de dessinateur </a:t>
            </a:r>
            <a:r>
              <a:rPr lang="fr-FR" sz="1100" dirty="0">
                <a:latin typeface="Comic Sans MS" panose="030F0702030302020204" pitchFamily="66" charset="0"/>
              </a:rPr>
              <a:t>et sa connaissance de plusieurs langues </a:t>
            </a:r>
            <a:r>
              <a:rPr lang="fr-FR" sz="1100" dirty="0" smtClean="0">
                <a:latin typeface="Comic Sans MS" panose="030F0702030302020204" pitchFamily="66" charset="0"/>
              </a:rPr>
              <a:t>polonais</a:t>
            </a:r>
            <a:r>
              <a:rPr lang="fr-FR" sz="1100" dirty="0">
                <a:latin typeface="Comic Sans MS" panose="030F0702030302020204" pitchFamily="66" charset="0"/>
              </a:rPr>
              <a:t>, russe, yiddish, français, anglais et allemand </a:t>
            </a:r>
            <a:r>
              <a:rPr lang="fr-FR" sz="1100" dirty="0" smtClean="0">
                <a:latin typeface="Comic Sans MS" panose="030F0702030302020204" pitchFamily="66" charset="0"/>
              </a:rPr>
              <a:t> </a:t>
            </a:r>
            <a:r>
              <a:rPr lang="fr-FR" sz="1100" dirty="0">
                <a:latin typeface="Comic Sans MS" panose="030F0702030302020204" pitchFamily="66" charset="0"/>
              </a:rPr>
              <a:t>le rendent utile aux </a:t>
            </a:r>
            <a:r>
              <a:rPr lang="fr-FR" sz="1100" dirty="0" smtClean="0">
                <a:latin typeface="Comic Sans MS" panose="030F0702030302020204" pitchFamily="66" charset="0"/>
              </a:rPr>
              <a:t>SS et le sauve.</a:t>
            </a:r>
            <a:r>
              <a:rPr lang="fr-FR" sz="1100" dirty="0">
                <a:latin typeface="Comic Sans MS" panose="030F0702030302020204" pitchFamily="66" charset="0"/>
              </a:rPr>
              <a:t> </a:t>
            </a:r>
            <a:br>
              <a:rPr lang="fr-FR" sz="1100" dirty="0">
                <a:latin typeface="Comic Sans MS" panose="030F0702030302020204" pitchFamily="66" charset="0"/>
              </a:rPr>
            </a:br>
            <a:r>
              <a:rPr lang="fr-FR" sz="1100" dirty="0">
                <a:latin typeface="Comic Sans MS" panose="030F0702030302020204" pitchFamily="66" charset="0"/>
              </a:rPr>
              <a:t>Il écrit pour eux des lettres à leurs proches dans une élégante calligraphie y ajoutant des illustrations. Il est </a:t>
            </a:r>
            <a:r>
              <a:rPr lang="fr-FR" sz="1100" dirty="0" smtClean="0">
                <a:latin typeface="Comic Sans MS" panose="030F0702030302020204" pitchFamily="66" charset="0"/>
              </a:rPr>
              <a:t>malgré tout </a:t>
            </a:r>
            <a:r>
              <a:rPr lang="fr-FR" sz="1100" dirty="0">
                <a:latin typeface="Comic Sans MS" panose="030F0702030302020204" pitchFamily="66" charset="0"/>
              </a:rPr>
              <a:t>affecté </a:t>
            </a:r>
            <a:r>
              <a:rPr lang="fr-FR" sz="1100" dirty="0" smtClean="0">
                <a:latin typeface="Comic Sans MS" panose="030F0702030302020204" pitchFamily="66" charset="0"/>
              </a:rPr>
              <a:t>quelquefois </a:t>
            </a:r>
            <a:r>
              <a:rPr lang="fr-FR" sz="1100" dirty="0">
                <a:latin typeface="Comic Sans MS" panose="030F0702030302020204" pitchFamily="66" charset="0"/>
              </a:rPr>
              <a:t>au travail dans les crématoires ou au nettoyage des chambres à gaz. </a:t>
            </a:r>
            <a:r>
              <a:rPr lang="fr-FR" sz="1100" dirty="0" smtClean="0">
                <a:latin typeface="Comic Sans MS" panose="030F0702030302020204" pitchFamily="66" charset="0"/>
              </a:rPr>
              <a:t>Devenant le </a:t>
            </a:r>
            <a:r>
              <a:rPr lang="fr-FR" sz="1100" dirty="0">
                <a:latin typeface="Comic Sans MS" panose="030F0702030302020204" pitchFamily="66" charset="0"/>
              </a:rPr>
              <a:t>témoin de la cruauté sans limites des nazis. Le gazage, la collecte des dents en or sur les cadavres, les viols des femmes juives et les expérimentations médicales. En janvier 1945, devant l’avancée des Alliés, le camp d’Auschwitz est évacué et David Olère est emmené avec </a:t>
            </a:r>
            <a:r>
              <a:rPr lang="fr-FR" sz="1100" dirty="0" smtClean="0">
                <a:latin typeface="Comic Sans MS" panose="030F0702030302020204" pitchFamily="66" charset="0"/>
              </a:rPr>
              <a:t>50 </a:t>
            </a:r>
            <a:r>
              <a:rPr lang="fr-FR" sz="1100" dirty="0">
                <a:latin typeface="Comic Sans MS" panose="030F0702030302020204" pitchFamily="66" charset="0"/>
              </a:rPr>
              <a:t>000 déportés dans la « marche de la mort ». Envoyé au camp de </a:t>
            </a:r>
            <a:r>
              <a:rPr lang="fr-FR" sz="1100" dirty="0" err="1">
                <a:latin typeface="Comic Sans MS" panose="030F0702030302020204" pitchFamily="66" charset="0"/>
              </a:rPr>
              <a:t>Mathausen</a:t>
            </a:r>
            <a:r>
              <a:rPr lang="fr-FR" sz="1100" dirty="0">
                <a:latin typeface="Comic Sans MS" panose="030F0702030302020204" pitchFamily="66" charset="0"/>
              </a:rPr>
              <a:t>, il est libéré le 6 mai 1945 par les Américains. A son retour en France, il décrit </a:t>
            </a:r>
            <a:r>
              <a:rPr lang="fr-FR" sz="1100" dirty="0" smtClean="0">
                <a:latin typeface="Comic Sans MS" panose="030F0702030302020204" pitchFamily="66" charset="0"/>
              </a:rPr>
              <a:t>son </a:t>
            </a:r>
            <a:r>
              <a:rPr lang="fr-FR" sz="1100" dirty="0">
                <a:latin typeface="Comic Sans MS" panose="030F0702030302020204" pitchFamily="66" charset="0"/>
              </a:rPr>
              <a:t>expérience des camps et les scènes </a:t>
            </a:r>
            <a:r>
              <a:rPr lang="fr-FR" sz="1100" dirty="0" smtClean="0">
                <a:latin typeface="Comic Sans MS" panose="030F0702030302020204" pitchFamily="66" charset="0"/>
              </a:rPr>
              <a:t>dont </a:t>
            </a:r>
            <a:r>
              <a:rPr lang="fr-FR" sz="1100" dirty="0">
                <a:latin typeface="Comic Sans MS" panose="030F0702030302020204" pitchFamily="66" charset="0"/>
              </a:rPr>
              <a:t>il a été le </a:t>
            </a:r>
            <a:r>
              <a:rPr lang="fr-FR" sz="1100" dirty="0" smtClean="0">
                <a:latin typeface="Comic Sans MS" panose="030F0702030302020204" pitchFamily="66" charset="0"/>
              </a:rPr>
              <a:t>témoin. </a:t>
            </a:r>
            <a:endParaRPr lang="fr-FR" sz="1100" dirty="0">
              <a:latin typeface="Comic Sans MS" panose="030F0702030302020204" pitchFamily="66"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140967"/>
            <a:ext cx="3816424" cy="296692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07504" y="6061938"/>
            <a:ext cx="396044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i="1" dirty="0"/>
              <a:t>“</a:t>
            </a:r>
            <a:r>
              <a:rPr lang="fr-FR" sz="1200" i="1" dirty="0">
                <a:latin typeface="Comic Sans MS" panose="030F0702030302020204" pitchFamily="66" charset="0"/>
              </a:rPr>
              <a:t>Dans la salle des fours”, David Olère, 1945</a:t>
            </a:r>
            <a:endParaRPr lang="fr-FR" sz="1200" dirty="0">
              <a:latin typeface="Comic Sans MS" panose="030F0702030302020204" pitchFamily="66" charset="0"/>
            </a:endParaRPr>
          </a:p>
        </p:txBody>
      </p:sp>
      <p:sp>
        <p:nvSpPr>
          <p:cNvPr id="8" name="ZoneTexte 7"/>
          <p:cNvSpPr txBox="1"/>
          <p:nvPr/>
        </p:nvSpPr>
        <p:spPr>
          <a:xfrm>
            <a:off x="179512" y="1222"/>
            <a:ext cx="144016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200" dirty="0" smtClean="0">
                <a:latin typeface="Comic Sans MS" panose="030F0702030302020204" pitchFamily="66" charset="0"/>
              </a:rPr>
              <a:t>Après le gazage</a:t>
            </a:r>
            <a:endParaRPr lang="fr-FR" sz="1200" dirty="0">
              <a:latin typeface="Comic Sans MS" panose="030F0702030302020204" pitchFamily="66"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824" y="126154"/>
            <a:ext cx="4071903" cy="29589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4445940" y="-12346"/>
            <a:ext cx="417478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200" dirty="0" smtClean="0">
                <a:latin typeface="Comic Sans MS" panose="030F0702030302020204" pitchFamily="66" charset="0"/>
              </a:rPr>
              <a:t>« Nos cheveux, nos dents et nos cendres »</a:t>
            </a:r>
            <a:endParaRPr lang="fr-FR" sz="1200" dirty="0">
              <a:latin typeface="Comic Sans MS" panose="030F0702030302020204" pitchFamily="66" charset="0"/>
            </a:endParaRPr>
          </a:p>
        </p:txBody>
      </p:sp>
      <p:sp>
        <p:nvSpPr>
          <p:cNvPr id="10" name="ZoneTexte 9"/>
          <p:cNvSpPr txBox="1"/>
          <p:nvPr/>
        </p:nvSpPr>
        <p:spPr>
          <a:xfrm>
            <a:off x="4129302" y="2812214"/>
            <a:ext cx="2232248"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000" dirty="0" smtClean="0">
                <a:latin typeface="Comic Sans MS" panose="030F0702030302020204" pitchFamily="66" charset="0"/>
              </a:rPr>
              <a:t>Coiffeur coupant les cheveux des femmes gazées, </a:t>
            </a:r>
            <a:endParaRPr lang="fr-FR" sz="1000" dirty="0">
              <a:latin typeface="Comic Sans MS" panose="030F0702030302020204" pitchFamily="66" charset="0"/>
            </a:endParaRPr>
          </a:p>
        </p:txBody>
      </p:sp>
      <p:sp>
        <p:nvSpPr>
          <p:cNvPr id="11" name="ZoneTexte 10"/>
          <p:cNvSpPr txBox="1"/>
          <p:nvPr/>
        </p:nvSpPr>
        <p:spPr>
          <a:xfrm>
            <a:off x="4067944" y="332656"/>
            <a:ext cx="188285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100" dirty="0" smtClean="0">
                <a:latin typeface="Comic Sans MS" panose="030F0702030302020204" pitchFamily="66" charset="0"/>
              </a:rPr>
              <a:t>Dentiste retirant les dents en or sur les morts)</a:t>
            </a:r>
            <a:endParaRPr lang="fr-FR" sz="1100" dirty="0">
              <a:latin typeface="Comic Sans MS" panose="030F0702030302020204" pitchFamily="66" charset="0"/>
            </a:endParaRPr>
          </a:p>
        </p:txBody>
      </p:sp>
    </p:spTree>
    <p:extLst>
      <p:ext uri="{BB962C8B-B14F-4D97-AF65-F5344CB8AC3E}">
        <p14:creationId xmlns:p14="http://schemas.microsoft.com/office/powerpoint/2010/main" val="2536722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3886704" cy="28083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287" y="3356992"/>
            <a:ext cx="4086715" cy="31683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4283968" y="701811"/>
            <a:ext cx="4682248"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200" dirty="0">
                <a:latin typeface="Comic Sans MS" panose="030F0702030302020204" pitchFamily="66" charset="0"/>
              </a:rPr>
              <a:t>Ce dessin de 1945 </a:t>
            </a:r>
            <a:r>
              <a:rPr lang="fr-FR" sz="1200" dirty="0" smtClean="0">
                <a:latin typeface="Comic Sans MS" panose="030F0702030302020204" pitchFamily="66" charset="0"/>
              </a:rPr>
              <a:t>intitulé </a:t>
            </a:r>
            <a:r>
              <a:rPr lang="fr-FR" sz="1200" dirty="0">
                <a:latin typeface="Comic Sans MS" panose="030F0702030302020204" pitchFamily="66" charset="0"/>
              </a:rPr>
              <a:t>"</a:t>
            </a:r>
            <a:r>
              <a:rPr lang="fr-FR" sz="1200" b="1" dirty="0">
                <a:effectLst>
                  <a:outerShdw blurRad="38100" dist="38100" dir="2700000" algn="tl">
                    <a:srgbClr val="000000">
                      <a:alpha val="43137"/>
                    </a:srgbClr>
                  </a:outerShdw>
                </a:effectLst>
                <a:latin typeface="Comic Sans MS" panose="030F0702030302020204" pitchFamily="66" charset="0"/>
              </a:rPr>
              <a:t>Les coiffeurs à Birkenau dans le crématoire au grenier"</a:t>
            </a:r>
            <a:r>
              <a:rPr lang="fr-FR" sz="1200" dirty="0">
                <a:latin typeface="Comic Sans MS" panose="030F0702030302020204" pitchFamily="66" charset="0"/>
              </a:rPr>
              <a:t> montre le démêlage des </a:t>
            </a:r>
            <a:r>
              <a:rPr lang="fr-FR" sz="1200" dirty="0" smtClean="0">
                <a:latin typeface="Comic Sans MS" panose="030F0702030302020204" pitchFamily="66" charset="0"/>
              </a:rPr>
              <a:t>cheveux coupés sur les mortes donc après gazage </a:t>
            </a:r>
            <a:r>
              <a:rPr lang="fr-FR" sz="1200" dirty="0">
                <a:latin typeface="Comic Sans MS" panose="030F0702030302020204" pitchFamily="66" charset="0"/>
              </a:rPr>
              <a:t>(dans d’autres camps d’extermination la procédure pouvait être différente, et les "coiffeurs" devaient alors couper les cheveux des femmes avant leur entrée dans les chambres à gaz</a:t>
            </a:r>
            <a:r>
              <a:rPr lang="fr-FR" sz="1200" dirty="0" smtClean="0">
                <a:latin typeface="Comic Sans MS" panose="030F0702030302020204" pitchFamily="66" charset="0"/>
              </a:rPr>
              <a:t>). Puis, on les filait…</a:t>
            </a:r>
            <a:br>
              <a:rPr lang="fr-FR" sz="1200" dirty="0" smtClean="0">
                <a:latin typeface="Comic Sans MS" panose="030F0702030302020204" pitchFamily="66" charset="0"/>
              </a:rPr>
            </a:br>
            <a:r>
              <a:rPr lang="fr-FR" sz="1200" dirty="0" smtClean="0">
                <a:latin typeface="Comic Sans MS" panose="030F0702030302020204" pitchFamily="66" charset="0"/>
              </a:rPr>
              <a:t>Le but final était d’en faire du tissu que l’on vendait ensuite. </a:t>
            </a:r>
            <a:endParaRPr lang="fr-FR" sz="1200" dirty="0">
              <a:latin typeface="Comic Sans MS" panose="030F0702030302020204" pitchFamily="66" charset="0"/>
            </a:endParaRPr>
          </a:p>
        </p:txBody>
      </p:sp>
      <p:sp>
        <p:nvSpPr>
          <p:cNvPr id="3" name="ZoneTexte 2"/>
          <p:cNvSpPr txBox="1"/>
          <p:nvPr/>
        </p:nvSpPr>
        <p:spPr>
          <a:xfrm>
            <a:off x="467544" y="4149080"/>
            <a:ext cx="4176464" cy="156966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200" dirty="0" smtClean="0">
                <a:latin typeface="Comic Sans MS" panose="030F0702030302020204" pitchFamily="66" charset="0"/>
              </a:rPr>
              <a:t>Ce dessin nous présente l’écrasement des os. En effet, après être passé au four crématoire, une partie des os humains subsistaient. Des déportés, membre des sonderkommandos, étaient chargés de les écraser pour les réduire à l’état de gravillon. Ensuite d’autres déportés (en fond de dessin) transportaient ces restes soit vers une fausse commune, soit vers un camion qui allait les déverser dans une rivière. </a:t>
            </a:r>
            <a:endParaRPr lang="fr-FR" sz="1200" dirty="0">
              <a:latin typeface="Comic Sans MS" panose="030F0702030302020204" pitchFamily="66" charset="0"/>
            </a:endParaRPr>
          </a:p>
        </p:txBody>
      </p:sp>
    </p:spTree>
    <p:extLst>
      <p:ext uri="{BB962C8B-B14F-4D97-AF65-F5344CB8AC3E}">
        <p14:creationId xmlns:p14="http://schemas.microsoft.com/office/powerpoint/2010/main" val="2621688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869" y="404664"/>
            <a:ext cx="3662933" cy="458595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5292875" y="0"/>
            <a:ext cx="366293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200" b="1" dirty="0" smtClean="0">
                <a:latin typeface="Comic Sans MS" panose="030F0702030302020204" pitchFamily="66" charset="0"/>
              </a:rPr>
              <a:t>Gazage : dernière œuvre en 1960</a:t>
            </a:r>
            <a:endParaRPr lang="fr-FR" sz="1200" b="1" dirty="0">
              <a:latin typeface="Comic Sans MS" panose="030F0702030302020204" pitchFamily="66"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4" y="3854996"/>
            <a:ext cx="3691154" cy="297169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539552" y="3515235"/>
            <a:ext cx="242559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200" b="1" dirty="0" smtClean="0">
                <a:latin typeface="Comic Sans MS" panose="030F0702030302020204" pitchFamily="66" charset="0"/>
              </a:rPr>
              <a:t>Prêtre et rabbin</a:t>
            </a:r>
            <a:endParaRPr lang="fr-FR" sz="1200" b="1" dirty="0">
              <a:latin typeface="Comic Sans MS" panose="030F0702030302020204" pitchFamily="66" charset="0"/>
            </a:endParaRPr>
          </a:p>
        </p:txBody>
      </p:sp>
      <p:cxnSp>
        <p:nvCxnSpPr>
          <p:cNvPr id="8" name="Connecteur droit avec flèche 7"/>
          <p:cNvCxnSpPr/>
          <p:nvPr/>
        </p:nvCxnSpPr>
        <p:spPr>
          <a:xfrm flipH="1">
            <a:off x="7956376" y="4725144"/>
            <a:ext cx="504056" cy="10801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ZoneTexte 8"/>
          <p:cNvSpPr txBox="1"/>
          <p:nvPr/>
        </p:nvSpPr>
        <p:spPr>
          <a:xfrm>
            <a:off x="6516216" y="5805264"/>
            <a:ext cx="243958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200" b="1" dirty="0" smtClean="0">
                <a:latin typeface="Comic Sans MS" panose="030F0702030302020204" pitchFamily="66" charset="0"/>
              </a:rPr>
              <a:t>Bidon de Zyklon B servant à gazer les déportés</a:t>
            </a:r>
            <a:endParaRPr lang="fr-FR" sz="1200" b="1" dirty="0">
              <a:latin typeface="Comic Sans MS" panose="030F0702030302020204" pitchFamily="66" charset="0"/>
            </a:endParaRPr>
          </a:p>
        </p:txBody>
      </p:sp>
      <p:cxnSp>
        <p:nvCxnSpPr>
          <p:cNvPr id="11" name="Connecteur droit avec flèche 10"/>
          <p:cNvCxnSpPr/>
          <p:nvPr/>
        </p:nvCxnSpPr>
        <p:spPr>
          <a:xfrm flipV="1">
            <a:off x="4932040" y="476672"/>
            <a:ext cx="2016224"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ZoneTexte 11"/>
          <p:cNvSpPr txBox="1"/>
          <p:nvPr/>
        </p:nvSpPr>
        <p:spPr>
          <a:xfrm>
            <a:off x="2267744" y="1052736"/>
            <a:ext cx="266429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200" b="1" dirty="0" smtClean="0">
                <a:latin typeface="Comic Sans MS" panose="030F0702030302020204" pitchFamily="66" charset="0"/>
              </a:rPr>
              <a:t>La lumière qui dans les faits n’</a:t>
            </a:r>
            <a:r>
              <a:rPr lang="fr-FR" sz="1200" b="1" dirty="0">
                <a:latin typeface="Comic Sans MS" panose="030F0702030302020204" pitchFamily="66" charset="0"/>
              </a:rPr>
              <a:t>e</a:t>
            </a:r>
            <a:r>
              <a:rPr lang="fr-FR" sz="1200" b="1" dirty="0" smtClean="0">
                <a:latin typeface="Comic Sans MS" panose="030F0702030302020204" pitchFamily="66" charset="0"/>
              </a:rPr>
              <a:t>xistait pas, représente peut-être « l’</a:t>
            </a:r>
            <a:r>
              <a:rPr lang="fr-FR" sz="1200" b="1" dirty="0" err="1" smtClean="0">
                <a:latin typeface="Comic Sans MS" panose="030F0702030302020204" pitchFamily="66" charset="0"/>
              </a:rPr>
              <a:t>aspergeur</a:t>
            </a:r>
            <a:r>
              <a:rPr lang="fr-FR" sz="1200" b="1" dirty="0" smtClean="0">
                <a:latin typeface="Comic Sans MS" panose="030F0702030302020204" pitchFamily="66" charset="0"/>
              </a:rPr>
              <a:t> » d’eau d’où sortait le gaz mortel. </a:t>
            </a:r>
            <a:endParaRPr lang="fr-FR" sz="1200" b="1" dirty="0">
              <a:latin typeface="Comic Sans MS" panose="030F0702030302020204" pitchFamily="66" charset="0"/>
            </a:endParaRPr>
          </a:p>
        </p:txBody>
      </p:sp>
      <p:cxnSp>
        <p:nvCxnSpPr>
          <p:cNvPr id="14" name="Connecteur droit avec flèche 13"/>
          <p:cNvCxnSpPr/>
          <p:nvPr/>
        </p:nvCxnSpPr>
        <p:spPr>
          <a:xfrm flipV="1">
            <a:off x="4716016" y="764704"/>
            <a:ext cx="2592288" cy="17281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ZoneTexte 15"/>
          <p:cNvSpPr txBox="1"/>
          <p:nvPr/>
        </p:nvSpPr>
        <p:spPr>
          <a:xfrm>
            <a:off x="2272675" y="2204864"/>
            <a:ext cx="244827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200" dirty="0" smtClean="0">
                <a:latin typeface="Comic Sans MS" panose="030F0702030302020204" pitchFamily="66" charset="0"/>
              </a:rPr>
              <a:t>Tous les déportés hurlent de peur, les mères entourent leur enfant dans un geste de protection inutile. Ils ont compris : la mort est là, les squelettes à droite le prouve. . </a:t>
            </a:r>
            <a:endParaRPr lang="fr-FR" sz="1200" dirty="0">
              <a:latin typeface="Comic Sans MS" panose="030F0702030302020204" pitchFamily="66" charset="0"/>
            </a:endParaRPr>
          </a:p>
        </p:txBody>
      </p:sp>
      <p:cxnSp>
        <p:nvCxnSpPr>
          <p:cNvPr id="18" name="Connecteur droit avec flèche 17"/>
          <p:cNvCxnSpPr/>
          <p:nvPr/>
        </p:nvCxnSpPr>
        <p:spPr>
          <a:xfrm>
            <a:off x="4067944" y="620688"/>
            <a:ext cx="1224931"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Connecteur droit 19"/>
          <p:cNvCxnSpPr/>
          <p:nvPr/>
        </p:nvCxnSpPr>
        <p:spPr>
          <a:xfrm flipV="1">
            <a:off x="4860032" y="404664"/>
            <a:ext cx="0" cy="216024"/>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Connecteur droit 21"/>
          <p:cNvCxnSpPr/>
          <p:nvPr/>
        </p:nvCxnSpPr>
        <p:spPr>
          <a:xfrm>
            <a:off x="4860032" y="404664"/>
            <a:ext cx="381642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Connecteur droit avec flèche 23"/>
          <p:cNvCxnSpPr/>
          <p:nvPr/>
        </p:nvCxnSpPr>
        <p:spPr>
          <a:xfrm>
            <a:off x="8676456" y="404664"/>
            <a:ext cx="0"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ZoneTexte 24"/>
          <p:cNvSpPr txBox="1"/>
          <p:nvPr/>
        </p:nvSpPr>
        <p:spPr>
          <a:xfrm>
            <a:off x="755577" y="231554"/>
            <a:ext cx="33123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200" dirty="0" smtClean="0">
                <a:latin typeface="Comic Sans MS" panose="030F0702030302020204" pitchFamily="66" charset="0"/>
              </a:rPr>
              <a:t>Deux personnes ne hurlent pas, le premier est âgé et semble sans réaction, la seconde une jeune femme, semble apaisée. </a:t>
            </a:r>
            <a:endParaRPr lang="fr-FR" sz="1200" dirty="0">
              <a:latin typeface="Comic Sans MS" panose="030F0702030302020204" pitchFamily="66" charset="0"/>
            </a:endParaRPr>
          </a:p>
        </p:txBody>
      </p:sp>
      <p:sp>
        <p:nvSpPr>
          <p:cNvPr id="26" name="ZoneTexte 25"/>
          <p:cNvSpPr txBox="1"/>
          <p:nvPr/>
        </p:nvSpPr>
        <p:spPr>
          <a:xfrm>
            <a:off x="3845015" y="3792234"/>
            <a:ext cx="1368152" cy="3016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000" b="1" dirty="0" smtClean="0">
                <a:latin typeface="Comic Sans MS" panose="030F0702030302020204" pitchFamily="66" charset="0"/>
              </a:rPr>
              <a:t>Cette œuvre comme souvent chez ce peintre présente juifs et chrétiens dans la même « galère ». Le rabbin a été maltraité (sang sur le haut de sa tête) par le bâton du SS et le prêtre le soutien. En arrière plan; four crématoire, déshabillage devant la chambre à gaz et les déportés voutés partant au travail</a:t>
            </a:r>
            <a:endParaRPr lang="fr-FR" sz="1000" b="1" dirty="0">
              <a:latin typeface="Comic Sans MS" panose="030F0702030302020204" pitchFamily="66" charset="0"/>
            </a:endParaRPr>
          </a:p>
        </p:txBody>
      </p:sp>
    </p:spTree>
    <p:extLst>
      <p:ext uri="{BB962C8B-B14F-4D97-AF65-F5344CB8AC3E}">
        <p14:creationId xmlns:p14="http://schemas.microsoft.com/office/powerpoint/2010/main" val="3285529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4495800" cy="37528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59532" y="4067372"/>
            <a:ext cx="456780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200" dirty="0" smtClean="0">
                <a:latin typeface="Comic Sans MS" panose="030F0702030302020204" pitchFamily="66" charset="0"/>
              </a:rPr>
              <a:t>Destruction du peuple juif</a:t>
            </a:r>
            <a:endParaRPr lang="fr-FR" sz="1200" dirty="0">
              <a:latin typeface="Comic Sans MS" panose="030F0702030302020204" pitchFamily="66" charset="0"/>
            </a:endParaRPr>
          </a:p>
        </p:txBody>
      </p:sp>
      <p:cxnSp>
        <p:nvCxnSpPr>
          <p:cNvPr id="6" name="Connecteur droit avec flèche 5"/>
          <p:cNvCxnSpPr/>
          <p:nvPr/>
        </p:nvCxnSpPr>
        <p:spPr>
          <a:xfrm flipV="1">
            <a:off x="2123728" y="836712"/>
            <a:ext cx="3096344" cy="17281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ZoneTexte 8"/>
          <p:cNvSpPr txBox="1"/>
          <p:nvPr/>
        </p:nvSpPr>
        <p:spPr>
          <a:xfrm>
            <a:off x="5220072" y="692696"/>
            <a:ext cx="172819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200" dirty="0" smtClean="0">
                <a:latin typeface="Comic Sans MS" panose="030F0702030302020204" pitchFamily="66" charset="0"/>
              </a:rPr>
              <a:t>Rouleaux de la Torah</a:t>
            </a:r>
            <a:endParaRPr lang="fr-FR" sz="1200" dirty="0">
              <a:latin typeface="Comic Sans MS" panose="030F0702030302020204" pitchFamily="66" charset="0"/>
            </a:endParaRPr>
          </a:p>
        </p:txBody>
      </p:sp>
      <p:cxnSp>
        <p:nvCxnSpPr>
          <p:cNvPr id="11" name="Connecteur droit avec flèche 10"/>
          <p:cNvCxnSpPr/>
          <p:nvPr/>
        </p:nvCxnSpPr>
        <p:spPr>
          <a:xfrm flipV="1">
            <a:off x="3563888" y="2065065"/>
            <a:ext cx="1800200" cy="129192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ZoneTexte 11"/>
          <p:cNvSpPr txBox="1"/>
          <p:nvPr/>
        </p:nvSpPr>
        <p:spPr>
          <a:xfrm>
            <a:off x="5364088" y="1916832"/>
            <a:ext cx="216024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200" dirty="0" err="1" smtClean="0">
                <a:latin typeface="Comic Sans MS" panose="030F0702030302020204" pitchFamily="66" charset="0"/>
              </a:rPr>
              <a:t>Téfillin</a:t>
            </a:r>
            <a:r>
              <a:rPr lang="fr-FR" sz="1200" dirty="0" smtClean="0">
                <a:latin typeface="Comic Sans MS" panose="030F0702030302020204" pitchFamily="66" charset="0"/>
              </a:rPr>
              <a:t> ou phylactères: objets pour prier chez les juifs </a:t>
            </a:r>
            <a:endParaRPr lang="fr-FR" sz="1200" dirty="0">
              <a:latin typeface="Comic Sans MS" panose="030F0702030302020204" pitchFamily="66" charset="0"/>
            </a:endParaRPr>
          </a:p>
        </p:txBody>
      </p:sp>
      <p:cxnSp>
        <p:nvCxnSpPr>
          <p:cNvPr id="14" name="Connecteur droit 13"/>
          <p:cNvCxnSpPr/>
          <p:nvPr/>
        </p:nvCxnSpPr>
        <p:spPr>
          <a:xfrm flipH="1">
            <a:off x="755576" y="3140968"/>
            <a:ext cx="144016" cy="1368152"/>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Connecteur droit avec flèche 15"/>
          <p:cNvCxnSpPr/>
          <p:nvPr/>
        </p:nvCxnSpPr>
        <p:spPr>
          <a:xfrm>
            <a:off x="755576" y="4509120"/>
            <a:ext cx="136815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ZoneTexte 16"/>
          <p:cNvSpPr txBox="1"/>
          <p:nvPr/>
        </p:nvSpPr>
        <p:spPr>
          <a:xfrm>
            <a:off x="2123728" y="4437112"/>
            <a:ext cx="216024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200" dirty="0" smtClean="0">
                <a:latin typeface="Comic Sans MS" panose="030F0702030302020204" pitchFamily="66" charset="0"/>
              </a:rPr>
              <a:t>Bible chrétienne et chapelet</a:t>
            </a:r>
            <a:endParaRPr lang="fr-FR" sz="1200" dirty="0">
              <a:latin typeface="Comic Sans MS" panose="030F0702030302020204" pitchFamily="66" charset="0"/>
            </a:endParaRPr>
          </a:p>
        </p:txBody>
      </p:sp>
      <p:cxnSp>
        <p:nvCxnSpPr>
          <p:cNvPr id="19" name="Connecteur droit 18"/>
          <p:cNvCxnSpPr/>
          <p:nvPr/>
        </p:nvCxnSpPr>
        <p:spPr>
          <a:xfrm>
            <a:off x="1439652" y="3717032"/>
            <a:ext cx="0" cy="7920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Connecteur droit 22"/>
          <p:cNvCxnSpPr/>
          <p:nvPr/>
        </p:nvCxnSpPr>
        <p:spPr>
          <a:xfrm>
            <a:off x="3671900" y="1700808"/>
            <a:ext cx="0" cy="648072"/>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Connecteur droit avec flèche 24"/>
          <p:cNvCxnSpPr/>
          <p:nvPr/>
        </p:nvCxnSpPr>
        <p:spPr>
          <a:xfrm flipV="1">
            <a:off x="1691680" y="404664"/>
            <a:ext cx="3528392"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6" name="ZoneTexte 25"/>
          <p:cNvSpPr txBox="1"/>
          <p:nvPr/>
        </p:nvSpPr>
        <p:spPr>
          <a:xfrm>
            <a:off x="5220072" y="188640"/>
            <a:ext cx="194421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200" dirty="0" smtClean="0">
                <a:latin typeface="Comic Sans MS" panose="030F0702030302020204" pitchFamily="66" charset="0"/>
              </a:rPr>
              <a:t>Four crématoire</a:t>
            </a:r>
            <a:endParaRPr lang="fr-FR" sz="1200" dirty="0">
              <a:latin typeface="Comic Sans MS" panose="030F0702030302020204" pitchFamily="66" charset="0"/>
            </a:endParaRPr>
          </a:p>
        </p:txBody>
      </p:sp>
      <p:cxnSp>
        <p:nvCxnSpPr>
          <p:cNvPr id="28" name="Connecteur droit avec flèche 27"/>
          <p:cNvCxnSpPr/>
          <p:nvPr/>
        </p:nvCxnSpPr>
        <p:spPr>
          <a:xfrm>
            <a:off x="4067944" y="3284984"/>
            <a:ext cx="1296144"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9" name="ZoneTexte 28"/>
          <p:cNvSpPr txBox="1"/>
          <p:nvPr/>
        </p:nvSpPr>
        <p:spPr>
          <a:xfrm>
            <a:off x="5436096" y="3465004"/>
            <a:ext cx="208823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200" dirty="0" smtClean="0">
                <a:latin typeface="Comic Sans MS" panose="030F0702030302020204" pitchFamily="66" charset="0"/>
              </a:rPr>
              <a:t>Châle de prière des juifs ou Talith</a:t>
            </a:r>
            <a:endParaRPr lang="fr-FR" sz="1200" dirty="0">
              <a:latin typeface="Comic Sans MS" panose="030F0702030302020204" pitchFamily="66" charset="0"/>
            </a:endParaRPr>
          </a:p>
        </p:txBody>
      </p:sp>
      <p:sp>
        <p:nvSpPr>
          <p:cNvPr id="30" name="ZoneTexte 29"/>
          <p:cNvSpPr txBox="1"/>
          <p:nvPr/>
        </p:nvSpPr>
        <p:spPr>
          <a:xfrm>
            <a:off x="1259632" y="5301208"/>
            <a:ext cx="6768752" cy="923330"/>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dirty="0" smtClean="0">
                <a:latin typeface="Comic Sans MS" panose="030F0702030302020204" pitchFamily="66" charset="0"/>
              </a:rPr>
              <a:t>Cette œuvre illustre le terme de Shoah (destruction en hébreu) qui qualifie l’acte d’extermination des juifs par les nazis. </a:t>
            </a:r>
            <a:endParaRPr lang="fr-FR" dirty="0">
              <a:latin typeface="Comic Sans MS" panose="030F0702030302020204" pitchFamily="66" charset="0"/>
            </a:endParaRPr>
          </a:p>
        </p:txBody>
      </p:sp>
    </p:spTree>
    <p:extLst>
      <p:ext uri="{BB962C8B-B14F-4D97-AF65-F5344CB8AC3E}">
        <p14:creationId xmlns:p14="http://schemas.microsoft.com/office/powerpoint/2010/main" val="520013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7080</TotalTime>
  <Words>1637</Words>
  <Application>Microsoft Office PowerPoint</Application>
  <PresentationFormat>Affichage à l'écran (4:3)</PresentationFormat>
  <Paragraphs>92</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DIAPORAMA SUR L’ŒUVRE DE DAVID OLERE</vt:lpstr>
      <vt:lpstr>Présentation PowerPoint</vt:lpstr>
      <vt:lpstr>Les différentes étapes de la déportation à l’extermination  à travers les dessins de David Olère</vt:lpstr>
      <vt:lpstr>Présentation PowerPoint</vt:lpstr>
      <vt:lpstr>Présentation PowerPoint</vt:lpstr>
      <vt:lpstr>Présentation PowerPoint</vt:lpstr>
      <vt:lpstr>Présentation PowerPoint</vt:lpstr>
      <vt:lpstr>Présentation PowerPoint</vt:lpstr>
      <vt:lpstr>Présentation PowerPoint</vt:lpstr>
      <vt:lpstr>L’originalité et l’importance de l’œuvre de David Olère vient de la qualité  exceptionnelle de sa mémoire visuelle et  prouve à quel point ce regard avait une précision d’architecte qui fait de ses dessins des témoignages précieux.</vt:lpstr>
      <vt:lpstr>David Olère, Inaptes au travail, sans date.</vt:lpstr>
      <vt:lpstr>Présentation PowerPoint</vt:lpstr>
      <vt:lpstr>Présentation PowerPoint</vt:lpstr>
      <vt:lpstr>Œuvre d’un autre peintre déporté  FELIX NUSSBAUM</vt:lpstr>
      <vt:lpstr>Le Triomphe de la mort (Les squelettes jouent une danse), de Felix-Nussbaum, Huile sur toile de 1944 de 100 x 150 cm</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DIAPORAMA SUR L’ŒUVRE DE DAVID OLERE</dc:title>
  <dc:creator>caromatheagil</dc:creator>
  <cp:lastModifiedBy>caromatheagil</cp:lastModifiedBy>
  <cp:revision>38</cp:revision>
  <dcterms:created xsi:type="dcterms:W3CDTF">2014-10-07T17:16:07Z</dcterms:created>
  <dcterms:modified xsi:type="dcterms:W3CDTF">2014-10-12T15:17:01Z</dcterms:modified>
</cp:coreProperties>
</file>